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716" r:id="rId1"/>
  </p:sldMasterIdLst>
  <p:notesMasterIdLst>
    <p:notesMasterId r:id="rId17"/>
  </p:notesMasterIdLst>
  <p:handoutMasterIdLst>
    <p:handoutMasterId r:id="rId18"/>
  </p:handoutMasterIdLst>
  <p:sldIdLst>
    <p:sldId id="256" r:id="rId2"/>
    <p:sldId id="265" r:id="rId3"/>
    <p:sldId id="266" r:id="rId4"/>
    <p:sldId id="257" r:id="rId5"/>
    <p:sldId id="269" r:id="rId6"/>
    <p:sldId id="273" r:id="rId7"/>
    <p:sldId id="275" r:id="rId8"/>
    <p:sldId id="272" r:id="rId9"/>
    <p:sldId id="268" r:id="rId10"/>
    <p:sldId id="270" r:id="rId11"/>
    <p:sldId id="271" r:id="rId12"/>
    <p:sldId id="267" r:id="rId13"/>
    <p:sldId id="276" r:id="rId14"/>
    <p:sldId id="260" r:id="rId15"/>
    <p:sldId id="279" r:id="rId16"/>
  </p:sldIdLst>
  <p:sldSz cx="9144000" cy="6858000" type="screen4x3"/>
  <p:notesSz cx="6858000" cy="9144000"/>
  <p:defaultTextStyle>
    <a:defPPr>
      <a:defRPr lang="cs-CZ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Garamond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Garamond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Garamond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Garamond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Garamond" pitchFamily="18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Garamond" pitchFamily="18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Garamond" pitchFamily="18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Garamond" pitchFamily="18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Garamond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chemeClr val="tx1"/>
    </p:penClr>
  </p:showPr>
  <p:clrMru>
    <a:srgbClr val="FF33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40" autoAdjust="0"/>
    <p:restoredTop sz="94253" autoAdjust="0"/>
  </p:normalViewPr>
  <p:slideViewPr>
    <p:cSldViewPr>
      <p:cViewPr varScale="1">
        <p:scale>
          <a:sx n="70" d="100"/>
          <a:sy n="70" d="100"/>
        </p:scale>
        <p:origin x="-1074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>
            <a:lvl1pPr>
              <a:defRPr sz="1200" smtClean="0">
                <a:latin typeface="Arial CE" pitchFamily="34" charset="-18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>
            <a:lvl1pPr algn="r">
              <a:defRPr sz="1200" smtClean="0">
                <a:latin typeface="Arial CE" pitchFamily="34" charset="-18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410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b" anchorCtr="0" compatLnSpc="1">
            <a:prstTxWarp prst="textNoShape">
              <a:avLst/>
            </a:prstTxWarp>
          </a:bodyPr>
          <a:lstStyle>
            <a:lvl1pPr>
              <a:defRPr sz="1200" smtClean="0">
                <a:latin typeface="Arial CE" pitchFamily="34" charset="-18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410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b" anchorCtr="0" compatLnSpc="1">
            <a:prstTxWarp prst="textNoShape">
              <a:avLst/>
            </a:prstTxWarp>
          </a:bodyPr>
          <a:lstStyle>
            <a:lvl1pPr algn="r">
              <a:defRPr sz="1200" smtClean="0">
                <a:latin typeface="Arial" charset="0"/>
              </a:defRPr>
            </a:lvl1pPr>
          </a:lstStyle>
          <a:p>
            <a:pPr>
              <a:defRPr/>
            </a:pPr>
            <a:fld id="{E83D7971-1138-4C2B-832E-DEF36B1AB8AB}" type="slidenum">
              <a:rPr lang="cs-CZ"/>
              <a:pPr>
                <a:defRPr/>
              </a:pPr>
              <a:t>‹#›</a:t>
            </a:fld>
            <a:endParaRPr lang="cs-CZ">
              <a:latin typeface="Arial CE" pitchFamily="34" charset="-18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 CE" pitchFamily="34" charset="-18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 CE" pitchFamily="34" charset="-18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 CE" pitchFamily="34" charset="-18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 CE" pitchFamily="34" charset="-18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 CE" pitchFamily="34" charset="-18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 noTextEdit="1"/>
          </p:cNvSpPr>
          <p:nvPr>
            <p:ph type="sldImg"/>
          </p:nvPr>
        </p:nvSpPr>
        <p:spPr bwMode="auto">
          <a:xfrm>
            <a:off x="1144588" y="687388"/>
            <a:ext cx="4568825" cy="3425825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lIns="92075" tIns="46038" rIns="92075" bIns="46038"/>
          <a:lstStyle/>
          <a:p>
            <a:pPr eaLnBrk="1" hangingPunct="1"/>
            <a:endParaRPr lang="cs-CZ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 noTextEdit="1"/>
          </p:cNvSpPr>
          <p:nvPr>
            <p:ph type="sldImg"/>
          </p:nvPr>
        </p:nvSpPr>
        <p:spPr bwMode="auto">
          <a:xfrm>
            <a:off x="1144588" y="687388"/>
            <a:ext cx="4568825" cy="3425825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945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lIns="92075" tIns="46038" rIns="92075" bIns="46038"/>
          <a:lstStyle/>
          <a:p>
            <a:pPr eaLnBrk="1" hangingPunct="1"/>
            <a:endParaRPr lang="cs-CZ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 noTextEdit="1"/>
          </p:cNvSpPr>
          <p:nvPr>
            <p:ph type="sldImg"/>
          </p:nvPr>
        </p:nvSpPr>
        <p:spPr bwMode="auto">
          <a:xfrm>
            <a:off x="1144588" y="687388"/>
            <a:ext cx="4568825" cy="3425825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48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lIns="92075" tIns="46038" rIns="92075" bIns="46038"/>
          <a:lstStyle/>
          <a:p>
            <a:pPr eaLnBrk="1" hangingPunct="1"/>
            <a:endParaRPr lang="cs-CZ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ChangeArrowheads="1" noTextEdit="1"/>
          </p:cNvSpPr>
          <p:nvPr>
            <p:ph type="sldImg"/>
          </p:nvPr>
        </p:nvSpPr>
        <p:spPr bwMode="auto">
          <a:xfrm>
            <a:off x="1144588" y="687388"/>
            <a:ext cx="4568825" cy="3425825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150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lIns="92075" tIns="46038" rIns="92075" bIns="46038"/>
          <a:lstStyle/>
          <a:p>
            <a:pPr eaLnBrk="1" hangingPunct="1"/>
            <a:endParaRPr lang="cs-CZ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ChangeArrowheads="1" noTextEdit="1"/>
          </p:cNvSpPr>
          <p:nvPr>
            <p:ph type="sldImg"/>
          </p:nvPr>
        </p:nvSpPr>
        <p:spPr bwMode="auto">
          <a:xfrm>
            <a:off x="1144588" y="687388"/>
            <a:ext cx="4568825" cy="3425825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lIns="92075" tIns="46038" rIns="92075" bIns="46038"/>
          <a:lstStyle/>
          <a:p>
            <a:pPr eaLnBrk="1" hangingPunct="1"/>
            <a:endParaRPr lang="cs-CZ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9140825" cy="6850063"/>
            <a:chOff x="0" y="0"/>
            <a:chExt cx="5758" cy="4315"/>
          </a:xfrm>
        </p:grpSpPr>
        <p:grpSp>
          <p:nvGrpSpPr>
            <p:cNvPr id="5" name="Group 3"/>
            <p:cNvGrpSpPr>
              <a:grpSpLocks/>
            </p:cNvGrpSpPr>
            <p:nvPr userDrawn="1"/>
          </p:nvGrpSpPr>
          <p:grpSpPr bwMode="auto">
            <a:xfrm>
              <a:off x="1728" y="2230"/>
              <a:ext cx="4027" cy="2085"/>
              <a:chOff x="1728" y="2230"/>
              <a:chExt cx="4027" cy="2085"/>
            </a:xfrm>
          </p:grpSpPr>
          <p:sp>
            <p:nvSpPr>
              <p:cNvPr id="8" name="Freeform 4"/>
              <p:cNvSpPr>
                <a:spLocks/>
              </p:cNvSpPr>
              <p:nvPr/>
            </p:nvSpPr>
            <p:spPr bwMode="hidden">
              <a:xfrm>
                <a:off x="1728" y="2644"/>
                <a:ext cx="2882" cy="1671"/>
              </a:xfrm>
              <a:custGeom>
                <a:avLst/>
                <a:gdLst/>
                <a:ahLst/>
                <a:cxnLst>
                  <a:cxn ang="0">
                    <a:pos x="2740" y="528"/>
                  </a:cxn>
                  <a:cxn ang="0">
                    <a:pos x="2632" y="484"/>
                  </a:cxn>
                  <a:cxn ang="0">
                    <a:pos x="2480" y="424"/>
                  </a:cxn>
                  <a:cxn ang="0">
                    <a:pos x="2203" y="343"/>
                  </a:cxn>
                  <a:cxn ang="0">
                    <a:pos x="1970" y="277"/>
                  </a:cxn>
                  <a:cxn ang="0">
                    <a:pos x="1807" y="212"/>
                  </a:cxn>
                  <a:cxn ang="0">
                    <a:pos x="1693" y="152"/>
                  </a:cxn>
                  <a:cxn ang="0">
                    <a:pos x="1628" y="103"/>
                  </a:cxn>
                  <a:cxn ang="0">
                    <a:pos x="1590" y="60"/>
                  </a:cxn>
                  <a:cxn ang="0">
                    <a:pos x="1579" y="27"/>
                  </a:cxn>
                  <a:cxn ang="0">
                    <a:pos x="1585" y="0"/>
                  </a:cxn>
                  <a:cxn ang="0">
                    <a:pos x="1557" y="49"/>
                  </a:cxn>
                  <a:cxn ang="0">
                    <a:pos x="1568" y="98"/>
                  </a:cxn>
                  <a:cxn ang="0">
                    <a:pos x="1617" y="141"/>
                  </a:cxn>
                  <a:cxn ang="0">
                    <a:pos x="1688" y="185"/>
                  </a:cxn>
                  <a:cxn ang="0">
                    <a:pos x="1791" y="228"/>
                  </a:cxn>
                  <a:cxn ang="0">
                    <a:pos x="2040" y="310"/>
                  </a:cxn>
                  <a:cxn ang="0">
                    <a:pos x="2285" y="381"/>
                  </a:cxn>
                  <a:cxn ang="0">
                    <a:pos x="2464" y="435"/>
                  </a:cxn>
                  <a:cxn ang="0">
                    <a:pos x="2605" y="484"/>
                  </a:cxn>
                  <a:cxn ang="0">
                    <a:pos x="2708" y="528"/>
                  </a:cxn>
                  <a:cxn ang="0">
                    <a:pos x="2768" y="560"/>
                  </a:cxn>
                  <a:cxn ang="0">
                    <a:pos x="2795" y="593"/>
                  </a:cxn>
                  <a:cxn ang="0">
                    <a:pos x="2795" y="642"/>
                  </a:cxn>
                  <a:cxn ang="0">
                    <a:pos x="2762" y="691"/>
                  </a:cxn>
                  <a:cxn ang="0">
                    <a:pos x="2692" y="735"/>
                  </a:cxn>
                  <a:cxn ang="0">
                    <a:pos x="2589" y="778"/>
                  </a:cxn>
                  <a:cxn ang="0">
                    <a:pos x="2458" y="822"/>
                  </a:cxn>
                  <a:cxn ang="0">
                    <a:pos x="2301" y="865"/>
                  </a:cxn>
                  <a:cxn ang="0">
                    <a:pos x="2030" y="930"/>
                  </a:cxn>
                  <a:cxn ang="0">
                    <a:pos x="1606" y="1034"/>
                  </a:cxn>
                  <a:cxn ang="0">
                    <a:pos x="1145" y="1164"/>
                  </a:cxn>
                  <a:cxn ang="0">
                    <a:pos x="673" y="1328"/>
                  </a:cxn>
                  <a:cxn ang="0">
                    <a:pos x="217" y="1545"/>
                  </a:cxn>
                  <a:cxn ang="0">
                    <a:pos x="353" y="1671"/>
                  </a:cxn>
                  <a:cxn ang="0">
                    <a:pos x="754" y="1469"/>
                  </a:cxn>
                  <a:cxn ang="0">
                    <a:pos x="1145" y="1311"/>
                  </a:cxn>
                  <a:cxn ang="0">
                    <a:pos x="1519" y="1186"/>
                  </a:cxn>
                  <a:cxn ang="0">
                    <a:pos x="1861" y="1083"/>
                  </a:cxn>
                  <a:cxn ang="0">
                    <a:pos x="2165" y="1007"/>
                  </a:cxn>
                  <a:cxn ang="0">
                    <a:pos x="2426" y="947"/>
                  </a:cxn>
                  <a:cxn ang="0">
                    <a:pos x="2626" y="892"/>
                  </a:cxn>
                  <a:cxn ang="0">
                    <a:pos x="2762" y="838"/>
                  </a:cxn>
                  <a:cxn ang="0">
                    <a:pos x="2827" y="794"/>
                  </a:cxn>
                  <a:cxn ang="0">
                    <a:pos x="2865" y="745"/>
                  </a:cxn>
                  <a:cxn ang="0">
                    <a:pos x="2882" y="702"/>
                  </a:cxn>
                  <a:cxn ang="0">
                    <a:pos x="2854" y="620"/>
                  </a:cxn>
                  <a:cxn ang="0">
                    <a:pos x="2800" y="560"/>
                  </a:cxn>
                  <a:cxn ang="0">
                    <a:pos x="2773" y="544"/>
                  </a:cxn>
                </a:cxnLst>
                <a:rect l="0" t="0" r="r" b="b"/>
                <a:pathLst>
                  <a:path w="2882" h="1671">
                    <a:moveTo>
                      <a:pt x="2773" y="544"/>
                    </a:moveTo>
                    <a:lnTo>
                      <a:pt x="2740" y="528"/>
                    </a:lnTo>
                    <a:lnTo>
                      <a:pt x="2692" y="506"/>
                    </a:lnTo>
                    <a:lnTo>
                      <a:pt x="2632" y="484"/>
                    </a:lnTo>
                    <a:lnTo>
                      <a:pt x="2561" y="457"/>
                    </a:lnTo>
                    <a:lnTo>
                      <a:pt x="2480" y="424"/>
                    </a:lnTo>
                    <a:lnTo>
                      <a:pt x="2388" y="397"/>
                    </a:lnTo>
                    <a:lnTo>
                      <a:pt x="2203" y="343"/>
                    </a:lnTo>
                    <a:lnTo>
                      <a:pt x="2078" y="310"/>
                    </a:lnTo>
                    <a:lnTo>
                      <a:pt x="1970" y="277"/>
                    </a:lnTo>
                    <a:lnTo>
                      <a:pt x="1878" y="245"/>
                    </a:lnTo>
                    <a:lnTo>
                      <a:pt x="1807" y="212"/>
                    </a:lnTo>
                    <a:lnTo>
                      <a:pt x="1742" y="179"/>
                    </a:lnTo>
                    <a:lnTo>
                      <a:pt x="1693" y="152"/>
                    </a:lnTo>
                    <a:lnTo>
                      <a:pt x="1655" y="125"/>
                    </a:lnTo>
                    <a:lnTo>
                      <a:pt x="1628" y="103"/>
                    </a:lnTo>
                    <a:lnTo>
                      <a:pt x="1606" y="81"/>
                    </a:lnTo>
                    <a:lnTo>
                      <a:pt x="1590" y="60"/>
                    </a:lnTo>
                    <a:lnTo>
                      <a:pt x="1585" y="43"/>
                    </a:lnTo>
                    <a:lnTo>
                      <a:pt x="1579" y="27"/>
                    </a:lnTo>
                    <a:lnTo>
                      <a:pt x="1585" y="5"/>
                    </a:lnTo>
                    <a:lnTo>
                      <a:pt x="1585" y="0"/>
                    </a:lnTo>
                    <a:lnTo>
                      <a:pt x="1568" y="27"/>
                    </a:lnTo>
                    <a:lnTo>
                      <a:pt x="1557" y="49"/>
                    </a:lnTo>
                    <a:lnTo>
                      <a:pt x="1557" y="76"/>
                    </a:lnTo>
                    <a:lnTo>
                      <a:pt x="1568" y="98"/>
                    </a:lnTo>
                    <a:lnTo>
                      <a:pt x="1590" y="120"/>
                    </a:lnTo>
                    <a:lnTo>
                      <a:pt x="1617" y="141"/>
                    </a:lnTo>
                    <a:lnTo>
                      <a:pt x="1650" y="163"/>
                    </a:lnTo>
                    <a:lnTo>
                      <a:pt x="1688" y="185"/>
                    </a:lnTo>
                    <a:lnTo>
                      <a:pt x="1737" y="207"/>
                    </a:lnTo>
                    <a:lnTo>
                      <a:pt x="1791" y="228"/>
                    </a:lnTo>
                    <a:lnTo>
                      <a:pt x="1905" y="267"/>
                    </a:lnTo>
                    <a:lnTo>
                      <a:pt x="2040" y="310"/>
                    </a:lnTo>
                    <a:lnTo>
                      <a:pt x="2182" y="348"/>
                    </a:lnTo>
                    <a:lnTo>
                      <a:pt x="2285" y="381"/>
                    </a:lnTo>
                    <a:lnTo>
                      <a:pt x="2382" y="408"/>
                    </a:lnTo>
                    <a:lnTo>
                      <a:pt x="2464" y="435"/>
                    </a:lnTo>
                    <a:lnTo>
                      <a:pt x="2540" y="462"/>
                    </a:lnTo>
                    <a:lnTo>
                      <a:pt x="2605" y="484"/>
                    </a:lnTo>
                    <a:lnTo>
                      <a:pt x="2659" y="506"/>
                    </a:lnTo>
                    <a:lnTo>
                      <a:pt x="2708" y="528"/>
                    </a:lnTo>
                    <a:lnTo>
                      <a:pt x="2740" y="544"/>
                    </a:lnTo>
                    <a:lnTo>
                      <a:pt x="2768" y="560"/>
                    </a:lnTo>
                    <a:lnTo>
                      <a:pt x="2784" y="577"/>
                    </a:lnTo>
                    <a:lnTo>
                      <a:pt x="2795" y="593"/>
                    </a:lnTo>
                    <a:lnTo>
                      <a:pt x="2800" y="615"/>
                    </a:lnTo>
                    <a:lnTo>
                      <a:pt x="2795" y="642"/>
                    </a:lnTo>
                    <a:lnTo>
                      <a:pt x="2784" y="664"/>
                    </a:lnTo>
                    <a:lnTo>
                      <a:pt x="2762" y="691"/>
                    </a:lnTo>
                    <a:lnTo>
                      <a:pt x="2730" y="713"/>
                    </a:lnTo>
                    <a:lnTo>
                      <a:pt x="2692" y="735"/>
                    </a:lnTo>
                    <a:lnTo>
                      <a:pt x="2643" y="756"/>
                    </a:lnTo>
                    <a:lnTo>
                      <a:pt x="2589" y="778"/>
                    </a:lnTo>
                    <a:lnTo>
                      <a:pt x="2529" y="800"/>
                    </a:lnTo>
                    <a:lnTo>
                      <a:pt x="2458" y="822"/>
                    </a:lnTo>
                    <a:lnTo>
                      <a:pt x="2382" y="843"/>
                    </a:lnTo>
                    <a:lnTo>
                      <a:pt x="2301" y="865"/>
                    </a:lnTo>
                    <a:lnTo>
                      <a:pt x="2214" y="887"/>
                    </a:lnTo>
                    <a:lnTo>
                      <a:pt x="2030" y="930"/>
                    </a:lnTo>
                    <a:lnTo>
                      <a:pt x="1823" y="979"/>
                    </a:lnTo>
                    <a:lnTo>
                      <a:pt x="1606" y="1034"/>
                    </a:lnTo>
                    <a:lnTo>
                      <a:pt x="1378" y="1094"/>
                    </a:lnTo>
                    <a:lnTo>
                      <a:pt x="1145" y="1164"/>
                    </a:lnTo>
                    <a:lnTo>
                      <a:pt x="912" y="1241"/>
                    </a:lnTo>
                    <a:lnTo>
                      <a:pt x="673" y="1328"/>
                    </a:lnTo>
                    <a:lnTo>
                      <a:pt x="440" y="1431"/>
                    </a:lnTo>
                    <a:lnTo>
                      <a:pt x="217" y="1545"/>
                    </a:lnTo>
                    <a:lnTo>
                      <a:pt x="0" y="1671"/>
                    </a:lnTo>
                    <a:lnTo>
                      <a:pt x="353" y="1671"/>
                    </a:lnTo>
                    <a:lnTo>
                      <a:pt x="554" y="1567"/>
                    </a:lnTo>
                    <a:lnTo>
                      <a:pt x="754" y="1469"/>
                    </a:lnTo>
                    <a:lnTo>
                      <a:pt x="955" y="1388"/>
                    </a:lnTo>
                    <a:lnTo>
                      <a:pt x="1145" y="1311"/>
                    </a:lnTo>
                    <a:lnTo>
                      <a:pt x="1335" y="1241"/>
                    </a:lnTo>
                    <a:lnTo>
                      <a:pt x="1519" y="1186"/>
                    </a:lnTo>
                    <a:lnTo>
                      <a:pt x="1693" y="1132"/>
                    </a:lnTo>
                    <a:lnTo>
                      <a:pt x="1861" y="1083"/>
                    </a:lnTo>
                    <a:lnTo>
                      <a:pt x="2019" y="1045"/>
                    </a:lnTo>
                    <a:lnTo>
                      <a:pt x="2165" y="1007"/>
                    </a:lnTo>
                    <a:lnTo>
                      <a:pt x="2301" y="974"/>
                    </a:lnTo>
                    <a:lnTo>
                      <a:pt x="2426" y="947"/>
                    </a:lnTo>
                    <a:lnTo>
                      <a:pt x="2534" y="914"/>
                    </a:lnTo>
                    <a:lnTo>
                      <a:pt x="2626" y="892"/>
                    </a:lnTo>
                    <a:lnTo>
                      <a:pt x="2702" y="865"/>
                    </a:lnTo>
                    <a:lnTo>
                      <a:pt x="2762" y="838"/>
                    </a:lnTo>
                    <a:lnTo>
                      <a:pt x="2800" y="816"/>
                    </a:lnTo>
                    <a:lnTo>
                      <a:pt x="2827" y="794"/>
                    </a:lnTo>
                    <a:lnTo>
                      <a:pt x="2849" y="767"/>
                    </a:lnTo>
                    <a:lnTo>
                      <a:pt x="2865" y="745"/>
                    </a:lnTo>
                    <a:lnTo>
                      <a:pt x="2876" y="724"/>
                    </a:lnTo>
                    <a:lnTo>
                      <a:pt x="2882" y="702"/>
                    </a:lnTo>
                    <a:lnTo>
                      <a:pt x="2876" y="658"/>
                    </a:lnTo>
                    <a:lnTo>
                      <a:pt x="2854" y="620"/>
                    </a:lnTo>
                    <a:lnTo>
                      <a:pt x="2833" y="588"/>
                    </a:lnTo>
                    <a:lnTo>
                      <a:pt x="2800" y="560"/>
                    </a:lnTo>
                    <a:lnTo>
                      <a:pt x="2773" y="544"/>
                    </a:lnTo>
                    <a:lnTo>
                      <a:pt x="2773" y="54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cs-CZ"/>
              </a:p>
            </p:txBody>
          </p:sp>
          <p:sp>
            <p:nvSpPr>
              <p:cNvPr id="9" name="Freeform 5"/>
              <p:cNvSpPr>
                <a:spLocks/>
              </p:cNvSpPr>
              <p:nvPr/>
            </p:nvSpPr>
            <p:spPr bwMode="hidden">
              <a:xfrm>
                <a:off x="4170" y="2671"/>
                <a:ext cx="1259" cy="811"/>
              </a:xfrm>
              <a:custGeom>
                <a:avLst/>
                <a:gdLst/>
                <a:ahLst/>
                <a:cxnLst>
                  <a:cxn ang="0">
                    <a:pos x="1259" y="615"/>
                  </a:cxn>
                  <a:cxn ang="0">
                    <a:pos x="1248" y="588"/>
                  </a:cxn>
                  <a:cxn ang="0">
                    <a:pos x="1237" y="566"/>
                  </a:cxn>
                  <a:cxn ang="0">
                    <a:pos x="1216" y="539"/>
                  </a:cxn>
                  <a:cxn ang="0">
                    <a:pos x="1188" y="517"/>
                  </a:cxn>
                  <a:cxn ang="0">
                    <a:pos x="1123" y="479"/>
                  </a:cxn>
                  <a:cxn ang="0">
                    <a:pos x="1042" y="441"/>
                  </a:cxn>
                  <a:cxn ang="0">
                    <a:pos x="944" y="408"/>
                  </a:cxn>
                  <a:cxn ang="0">
                    <a:pos x="841" y="381"/>
                  </a:cxn>
                  <a:cxn ang="0">
                    <a:pos x="727" y="348"/>
                  </a:cxn>
                  <a:cxn ang="0">
                    <a:pos x="613" y="321"/>
                  </a:cxn>
                  <a:cxn ang="0">
                    <a:pos x="499" y="294"/>
                  </a:cxn>
                  <a:cxn ang="0">
                    <a:pos x="391" y="261"/>
                  </a:cxn>
                  <a:cxn ang="0">
                    <a:pos x="288" y="229"/>
                  </a:cxn>
                  <a:cxn ang="0">
                    <a:pos x="195" y="196"/>
                  </a:cxn>
                  <a:cxn ang="0">
                    <a:pos x="119" y="152"/>
                  </a:cxn>
                  <a:cxn ang="0">
                    <a:pos x="54" y="109"/>
                  </a:cxn>
                  <a:cxn ang="0">
                    <a:pos x="33" y="87"/>
                  </a:cxn>
                  <a:cxn ang="0">
                    <a:pos x="16" y="60"/>
                  </a:cxn>
                  <a:cxn ang="0">
                    <a:pos x="5" y="33"/>
                  </a:cxn>
                  <a:cxn ang="0">
                    <a:pos x="0" y="0"/>
                  </a:cxn>
                  <a:cxn ang="0">
                    <a:pos x="0" y="6"/>
                  </a:cxn>
                  <a:cxn ang="0">
                    <a:pos x="0" y="11"/>
                  </a:cxn>
                  <a:cxn ang="0">
                    <a:pos x="0" y="38"/>
                  </a:cxn>
                  <a:cxn ang="0">
                    <a:pos x="5" y="60"/>
                  </a:cxn>
                  <a:cxn ang="0">
                    <a:pos x="16" y="87"/>
                  </a:cxn>
                  <a:cxn ang="0">
                    <a:pos x="33" y="114"/>
                  </a:cxn>
                  <a:cxn ang="0">
                    <a:pos x="54" y="142"/>
                  </a:cxn>
                  <a:cxn ang="0">
                    <a:pos x="87" y="174"/>
                  </a:cxn>
                  <a:cxn ang="0">
                    <a:pos x="125" y="207"/>
                  </a:cxn>
                  <a:cxn ang="0">
                    <a:pos x="179" y="240"/>
                  </a:cxn>
                  <a:cxn ang="0">
                    <a:pos x="244" y="278"/>
                  </a:cxn>
                  <a:cxn ang="0">
                    <a:pos x="326" y="310"/>
                  </a:cxn>
                  <a:cxn ang="0">
                    <a:pos x="418" y="348"/>
                  </a:cxn>
                  <a:cxn ang="0">
                    <a:pos x="526" y="381"/>
                  </a:cxn>
                  <a:cxn ang="0">
                    <a:pos x="657" y="414"/>
                  </a:cxn>
                  <a:cxn ang="0">
                    <a:pos x="749" y="435"/>
                  </a:cxn>
                  <a:cxn ang="0">
                    <a:pos x="830" y="463"/>
                  </a:cxn>
                  <a:cxn ang="0">
                    <a:pos x="901" y="490"/>
                  </a:cxn>
                  <a:cxn ang="0">
                    <a:pos x="966" y="512"/>
                  </a:cxn>
                  <a:cxn ang="0">
                    <a:pos x="1015" y="539"/>
                  </a:cxn>
                  <a:cxn ang="0">
                    <a:pos x="1053" y="566"/>
                  </a:cxn>
                  <a:cxn ang="0">
                    <a:pos x="1080" y="593"/>
                  </a:cxn>
                  <a:cxn ang="0">
                    <a:pos x="1102" y="620"/>
                  </a:cxn>
                  <a:cxn ang="0">
                    <a:pos x="1112" y="648"/>
                  </a:cxn>
                  <a:cxn ang="0">
                    <a:pos x="1118" y="675"/>
                  </a:cxn>
                  <a:cxn ang="0">
                    <a:pos x="1112" y="697"/>
                  </a:cxn>
                  <a:cxn ang="0">
                    <a:pos x="1096" y="724"/>
                  </a:cxn>
                  <a:cxn ang="0">
                    <a:pos x="1080" y="746"/>
                  </a:cxn>
                  <a:cxn ang="0">
                    <a:pos x="1053" y="767"/>
                  </a:cxn>
                  <a:cxn ang="0">
                    <a:pos x="1015" y="789"/>
                  </a:cxn>
                  <a:cxn ang="0">
                    <a:pos x="977" y="811"/>
                  </a:cxn>
                  <a:cxn ang="0">
                    <a:pos x="1047" y="789"/>
                  </a:cxn>
                  <a:cxn ang="0">
                    <a:pos x="1107" y="767"/>
                  </a:cxn>
                  <a:cxn ang="0">
                    <a:pos x="1156" y="746"/>
                  </a:cxn>
                  <a:cxn ang="0">
                    <a:pos x="1199" y="724"/>
                  </a:cxn>
                  <a:cxn ang="0">
                    <a:pos x="1226" y="702"/>
                  </a:cxn>
                  <a:cxn ang="0">
                    <a:pos x="1248" y="675"/>
                  </a:cxn>
                  <a:cxn ang="0">
                    <a:pos x="1259" y="648"/>
                  </a:cxn>
                  <a:cxn ang="0">
                    <a:pos x="1259" y="615"/>
                  </a:cxn>
                  <a:cxn ang="0">
                    <a:pos x="1259" y="615"/>
                  </a:cxn>
                </a:cxnLst>
                <a:rect l="0" t="0" r="r" b="b"/>
                <a:pathLst>
                  <a:path w="1259" h="811">
                    <a:moveTo>
                      <a:pt x="1259" y="615"/>
                    </a:moveTo>
                    <a:lnTo>
                      <a:pt x="1248" y="588"/>
                    </a:lnTo>
                    <a:lnTo>
                      <a:pt x="1237" y="566"/>
                    </a:lnTo>
                    <a:lnTo>
                      <a:pt x="1216" y="539"/>
                    </a:lnTo>
                    <a:lnTo>
                      <a:pt x="1188" y="517"/>
                    </a:lnTo>
                    <a:lnTo>
                      <a:pt x="1123" y="479"/>
                    </a:lnTo>
                    <a:lnTo>
                      <a:pt x="1042" y="441"/>
                    </a:lnTo>
                    <a:lnTo>
                      <a:pt x="944" y="408"/>
                    </a:lnTo>
                    <a:lnTo>
                      <a:pt x="841" y="381"/>
                    </a:lnTo>
                    <a:lnTo>
                      <a:pt x="727" y="348"/>
                    </a:lnTo>
                    <a:lnTo>
                      <a:pt x="613" y="321"/>
                    </a:lnTo>
                    <a:lnTo>
                      <a:pt x="499" y="294"/>
                    </a:lnTo>
                    <a:lnTo>
                      <a:pt x="391" y="261"/>
                    </a:lnTo>
                    <a:lnTo>
                      <a:pt x="288" y="229"/>
                    </a:lnTo>
                    <a:lnTo>
                      <a:pt x="195" y="196"/>
                    </a:lnTo>
                    <a:lnTo>
                      <a:pt x="119" y="152"/>
                    </a:lnTo>
                    <a:lnTo>
                      <a:pt x="54" y="109"/>
                    </a:lnTo>
                    <a:lnTo>
                      <a:pt x="33" y="87"/>
                    </a:lnTo>
                    <a:lnTo>
                      <a:pt x="16" y="60"/>
                    </a:lnTo>
                    <a:lnTo>
                      <a:pt x="5" y="33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11"/>
                    </a:lnTo>
                    <a:lnTo>
                      <a:pt x="0" y="38"/>
                    </a:lnTo>
                    <a:lnTo>
                      <a:pt x="5" y="60"/>
                    </a:lnTo>
                    <a:lnTo>
                      <a:pt x="16" y="87"/>
                    </a:lnTo>
                    <a:lnTo>
                      <a:pt x="33" y="114"/>
                    </a:lnTo>
                    <a:lnTo>
                      <a:pt x="54" y="142"/>
                    </a:lnTo>
                    <a:lnTo>
                      <a:pt x="87" y="174"/>
                    </a:lnTo>
                    <a:lnTo>
                      <a:pt x="125" y="207"/>
                    </a:lnTo>
                    <a:lnTo>
                      <a:pt x="179" y="240"/>
                    </a:lnTo>
                    <a:lnTo>
                      <a:pt x="244" y="278"/>
                    </a:lnTo>
                    <a:lnTo>
                      <a:pt x="326" y="310"/>
                    </a:lnTo>
                    <a:lnTo>
                      <a:pt x="418" y="348"/>
                    </a:lnTo>
                    <a:lnTo>
                      <a:pt x="526" y="381"/>
                    </a:lnTo>
                    <a:lnTo>
                      <a:pt x="657" y="414"/>
                    </a:lnTo>
                    <a:lnTo>
                      <a:pt x="749" y="435"/>
                    </a:lnTo>
                    <a:lnTo>
                      <a:pt x="830" y="463"/>
                    </a:lnTo>
                    <a:lnTo>
                      <a:pt x="901" y="490"/>
                    </a:lnTo>
                    <a:lnTo>
                      <a:pt x="966" y="512"/>
                    </a:lnTo>
                    <a:lnTo>
                      <a:pt x="1015" y="539"/>
                    </a:lnTo>
                    <a:lnTo>
                      <a:pt x="1053" y="566"/>
                    </a:lnTo>
                    <a:lnTo>
                      <a:pt x="1080" y="593"/>
                    </a:lnTo>
                    <a:lnTo>
                      <a:pt x="1102" y="620"/>
                    </a:lnTo>
                    <a:lnTo>
                      <a:pt x="1112" y="648"/>
                    </a:lnTo>
                    <a:lnTo>
                      <a:pt x="1118" y="675"/>
                    </a:lnTo>
                    <a:lnTo>
                      <a:pt x="1112" y="697"/>
                    </a:lnTo>
                    <a:lnTo>
                      <a:pt x="1096" y="724"/>
                    </a:lnTo>
                    <a:lnTo>
                      <a:pt x="1080" y="746"/>
                    </a:lnTo>
                    <a:lnTo>
                      <a:pt x="1053" y="767"/>
                    </a:lnTo>
                    <a:lnTo>
                      <a:pt x="1015" y="789"/>
                    </a:lnTo>
                    <a:lnTo>
                      <a:pt x="977" y="811"/>
                    </a:lnTo>
                    <a:lnTo>
                      <a:pt x="1047" y="789"/>
                    </a:lnTo>
                    <a:lnTo>
                      <a:pt x="1107" y="767"/>
                    </a:lnTo>
                    <a:lnTo>
                      <a:pt x="1156" y="746"/>
                    </a:lnTo>
                    <a:lnTo>
                      <a:pt x="1199" y="724"/>
                    </a:lnTo>
                    <a:lnTo>
                      <a:pt x="1226" y="702"/>
                    </a:lnTo>
                    <a:lnTo>
                      <a:pt x="1248" y="675"/>
                    </a:lnTo>
                    <a:lnTo>
                      <a:pt x="1259" y="648"/>
                    </a:lnTo>
                    <a:lnTo>
                      <a:pt x="1259" y="615"/>
                    </a:lnTo>
                    <a:lnTo>
                      <a:pt x="1259" y="61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cs-CZ"/>
              </a:p>
            </p:txBody>
          </p:sp>
          <p:sp>
            <p:nvSpPr>
              <p:cNvPr id="10" name="Freeform 6"/>
              <p:cNvSpPr>
                <a:spLocks/>
              </p:cNvSpPr>
              <p:nvPr/>
            </p:nvSpPr>
            <p:spPr bwMode="hidden">
              <a:xfrm>
                <a:off x="2900" y="3346"/>
                <a:ext cx="2849" cy="969"/>
              </a:xfrm>
              <a:custGeom>
                <a:avLst/>
                <a:gdLst/>
                <a:ahLst/>
                <a:cxnLst>
                  <a:cxn ang="0">
                    <a:pos x="92" y="958"/>
                  </a:cxn>
                  <a:cxn ang="0">
                    <a:pos x="0" y="969"/>
                  </a:cxn>
                  <a:cxn ang="0">
                    <a:pos x="391" y="969"/>
                  </a:cxn>
                  <a:cxn ang="0">
                    <a:pos x="434" y="947"/>
                  </a:cxn>
                  <a:cxn ang="0">
                    <a:pos x="483" y="914"/>
                  </a:cxn>
                  <a:cxn ang="0">
                    <a:pos x="554" y="876"/>
                  </a:cxn>
                  <a:cxn ang="0">
                    <a:pos x="635" y="838"/>
                  </a:cxn>
                  <a:cxn ang="0">
                    <a:pos x="727" y="794"/>
                  </a:cxn>
                  <a:cxn ang="0">
                    <a:pos x="836" y="745"/>
                  </a:cxn>
                  <a:cxn ang="0">
                    <a:pos x="961" y="696"/>
                  </a:cxn>
                  <a:cxn ang="0">
                    <a:pos x="1102" y="642"/>
                  </a:cxn>
                  <a:cxn ang="0">
                    <a:pos x="1259" y="582"/>
                  </a:cxn>
                  <a:cxn ang="0">
                    <a:pos x="1433" y="522"/>
                  </a:cxn>
                  <a:cxn ang="0">
                    <a:pos x="1623" y="462"/>
                  </a:cxn>
                  <a:cxn ang="0">
                    <a:pos x="1829" y="403"/>
                  </a:cxn>
                  <a:cxn ang="0">
                    <a:pos x="2057" y="343"/>
                  </a:cxn>
                  <a:cxn ang="0">
                    <a:pos x="2301" y="283"/>
                  </a:cxn>
                  <a:cxn ang="0">
                    <a:pos x="2567" y="223"/>
                  </a:cxn>
                  <a:cxn ang="0">
                    <a:pos x="2849" y="163"/>
                  </a:cxn>
                  <a:cxn ang="0">
                    <a:pos x="2849" y="0"/>
                  </a:cxn>
                  <a:cxn ang="0">
                    <a:pos x="2817" y="16"/>
                  </a:cxn>
                  <a:cxn ang="0">
                    <a:pos x="2773" y="33"/>
                  </a:cxn>
                  <a:cxn ang="0">
                    <a:pos x="2719" y="54"/>
                  </a:cxn>
                  <a:cxn ang="0">
                    <a:pos x="2648" y="76"/>
                  </a:cxn>
                  <a:cxn ang="0">
                    <a:pos x="2572" y="98"/>
                  </a:cxn>
                  <a:cxn ang="0">
                    <a:pos x="2491" y="120"/>
                  </a:cxn>
                  <a:cxn ang="0">
                    <a:pos x="2399" y="147"/>
                  </a:cxn>
                  <a:cxn ang="0">
                    <a:pos x="2301" y="169"/>
                  </a:cxn>
                  <a:cxn ang="0">
                    <a:pos x="2095" y="223"/>
                  </a:cxn>
                  <a:cxn ang="0">
                    <a:pos x="1889" y="277"/>
                  </a:cxn>
                  <a:cxn ang="0">
                    <a:pos x="1688" y="326"/>
                  </a:cxn>
                  <a:cxn ang="0">
                    <a:pos x="1590" y="354"/>
                  </a:cxn>
                  <a:cxn ang="0">
                    <a:pos x="1503" y="381"/>
                  </a:cxn>
                  <a:cxn ang="0">
                    <a:pos x="1107" y="506"/>
                  </a:cxn>
                  <a:cxn ang="0">
                    <a:pos x="912" y="577"/>
                  </a:cxn>
                  <a:cxn ang="0">
                    <a:pos x="727" y="647"/>
                  </a:cxn>
                  <a:cxn ang="0">
                    <a:pos x="548" y="718"/>
                  </a:cxn>
                  <a:cxn ang="0">
                    <a:pos x="380" y="794"/>
                  </a:cxn>
                  <a:cxn ang="0">
                    <a:pos x="228" y="876"/>
                  </a:cxn>
                  <a:cxn ang="0">
                    <a:pos x="92" y="958"/>
                  </a:cxn>
                  <a:cxn ang="0">
                    <a:pos x="92" y="958"/>
                  </a:cxn>
                </a:cxnLst>
                <a:rect l="0" t="0" r="r" b="b"/>
                <a:pathLst>
                  <a:path w="2849" h="969">
                    <a:moveTo>
                      <a:pt x="92" y="958"/>
                    </a:moveTo>
                    <a:lnTo>
                      <a:pt x="0" y="969"/>
                    </a:lnTo>
                    <a:lnTo>
                      <a:pt x="391" y="969"/>
                    </a:lnTo>
                    <a:lnTo>
                      <a:pt x="434" y="947"/>
                    </a:lnTo>
                    <a:lnTo>
                      <a:pt x="483" y="914"/>
                    </a:lnTo>
                    <a:lnTo>
                      <a:pt x="554" y="876"/>
                    </a:lnTo>
                    <a:lnTo>
                      <a:pt x="635" y="838"/>
                    </a:lnTo>
                    <a:lnTo>
                      <a:pt x="727" y="794"/>
                    </a:lnTo>
                    <a:lnTo>
                      <a:pt x="836" y="745"/>
                    </a:lnTo>
                    <a:lnTo>
                      <a:pt x="961" y="696"/>
                    </a:lnTo>
                    <a:lnTo>
                      <a:pt x="1102" y="642"/>
                    </a:lnTo>
                    <a:lnTo>
                      <a:pt x="1259" y="582"/>
                    </a:lnTo>
                    <a:lnTo>
                      <a:pt x="1433" y="522"/>
                    </a:lnTo>
                    <a:lnTo>
                      <a:pt x="1623" y="462"/>
                    </a:lnTo>
                    <a:lnTo>
                      <a:pt x="1829" y="403"/>
                    </a:lnTo>
                    <a:lnTo>
                      <a:pt x="2057" y="343"/>
                    </a:lnTo>
                    <a:lnTo>
                      <a:pt x="2301" y="283"/>
                    </a:lnTo>
                    <a:lnTo>
                      <a:pt x="2567" y="223"/>
                    </a:lnTo>
                    <a:lnTo>
                      <a:pt x="2849" y="163"/>
                    </a:lnTo>
                    <a:lnTo>
                      <a:pt x="2849" y="0"/>
                    </a:lnTo>
                    <a:lnTo>
                      <a:pt x="2817" y="16"/>
                    </a:lnTo>
                    <a:lnTo>
                      <a:pt x="2773" y="33"/>
                    </a:lnTo>
                    <a:lnTo>
                      <a:pt x="2719" y="54"/>
                    </a:lnTo>
                    <a:lnTo>
                      <a:pt x="2648" y="76"/>
                    </a:lnTo>
                    <a:lnTo>
                      <a:pt x="2572" y="98"/>
                    </a:lnTo>
                    <a:lnTo>
                      <a:pt x="2491" y="120"/>
                    </a:lnTo>
                    <a:lnTo>
                      <a:pt x="2399" y="147"/>
                    </a:lnTo>
                    <a:lnTo>
                      <a:pt x="2301" y="169"/>
                    </a:lnTo>
                    <a:lnTo>
                      <a:pt x="2095" y="223"/>
                    </a:lnTo>
                    <a:lnTo>
                      <a:pt x="1889" y="277"/>
                    </a:lnTo>
                    <a:lnTo>
                      <a:pt x="1688" y="326"/>
                    </a:lnTo>
                    <a:lnTo>
                      <a:pt x="1590" y="354"/>
                    </a:lnTo>
                    <a:lnTo>
                      <a:pt x="1503" y="381"/>
                    </a:lnTo>
                    <a:lnTo>
                      <a:pt x="1107" y="506"/>
                    </a:lnTo>
                    <a:lnTo>
                      <a:pt x="912" y="577"/>
                    </a:lnTo>
                    <a:lnTo>
                      <a:pt x="727" y="647"/>
                    </a:lnTo>
                    <a:lnTo>
                      <a:pt x="548" y="718"/>
                    </a:lnTo>
                    <a:lnTo>
                      <a:pt x="380" y="794"/>
                    </a:lnTo>
                    <a:lnTo>
                      <a:pt x="228" y="876"/>
                    </a:lnTo>
                    <a:lnTo>
                      <a:pt x="92" y="958"/>
                    </a:lnTo>
                    <a:lnTo>
                      <a:pt x="92" y="95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1961"/>
                      <a:invGamma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cs-CZ"/>
              </a:p>
            </p:txBody>
          </p:sp>
          <p:sp>
            <p:nvSpPr>
              <p:cNvPr id="11" name="Freeform 7"/>
              <p:cNvSpPr>
                <a:spLocks/>
              </p:cNvSpPr>
              <p:nvPr/>
            </p:nvSpPr>
            <p:spPr bwMode="hidden">
              <a:xfrm>
                <a:off x="2748" y="2230"/>
                <a:ext cx="3007" cy="2085"/>
              </a:xfrm>
              <a:custGeom>
                <a:avLst/>
                <a:gdLst/>
                <a:ahLst/>
                <a:cxnLst>
                  <a:cxn ang="0">
                    <a:pos x="1433" y="474"/>
                  </a:cxn>
                  <a:cxn ang="0">
                    <a:pos x="1460" y="528"/>
                  </a:cxn>
                  <a:cxn ang="0">
                    <a:pos x="1541" y="593"/>
                  </a:cxn>
                  <a:cxn ang="0">
                    <a:pos x="1715" y="670"/>
                  </a:cxn>
                  <a:cxn ang="0">
                    <a:pos x="1927" y="735"/>
                  </a:cxn>
                  <a:cxn ang="0">
                    <a:pos x="2155" y="789"/>
                  </a:cxn>
                  <a:cxn ang="0">
                    <a:pos x="2372" y="849"/>
                  </a:cxn>
                  <a:cxn ang="0">
                    <a:pos x="2551" y="920"/>
                  </a:cxn>
                  <a:cxn ang="0">
                    <a:pos x="2638" y="980"/>
                  </a:cxn>
                  <a:cxn ang="0">
                    <a:pos x="2676" y="1029"/>
                  </a:cxn>
                  <a:cxn ang="0">
                    <a:pos x="2681" y="1083"/>
                  </a:cxn>
                  <a:cxn ang="0">
                    <a:pos x="2665" y="1127"/>
                  </a:cxn>
                  <a:cxn ang="0">
                    <a:pos x="2616" y="1170"/>
                  </a:cxn>
                  <a:cxn ang="0">
                    <a:pos x="2545" y="1208"/>
                  </a:cxn>
                  <a:cxn ang="0">
                    <a:pos x="2448" y="1241"/>
                  </a:cxn>
                  <a:cxn ang="0">
                    <a:pos x="2328" y="1274"/>
                  </a:cxn>
                  <a:cxn ang="0">
                    <a:pos x="2106" y="1328"/>
                  </a:cxn>
                  <a:cxn ang="0">
                    <a:pos x="1742" y="1421"/>
                  </a:cxn>
                  <a:cxn ang="0">
                    <a:pos x="1308" y="1540"/>
                  </a:cxn>
                  <a:cxn ang="0">
                    <a:pos x="820" y="1709"/>
                  </a:cxn>
                  <a:cxn ang="0">
                    <a:pos x="282" y="1943"/>
                  </a:cxn>
                  <a:cxn ang="0">
                    <a:pos x="152" y="2085"/>
                  </a:cxn>
                  <a:cxn ang="0">
                    <a:pos x="386" y="1992"/>
                  </a:cxn>
                  <a:cxn ang="0">
                    <a:pos x="700" y="1834"/>
                  </a:cxn>
                  <a:cxn ang="0">
                    <a:pos x="1064" y="1693"/>
                  </a:cxn>
                  <a:cxn ang="0">
                    <a:pos x="1661" y="1497"/>
                  </a:cxn>
                  <a:cxn ang="0">
                    <a:pos x="1845" y="1442"/>
                  </a:cxn>
                  <a:cxn ang="0">
                    <a:pos x="2252" y="1339"/>
                  </a:cxn>
                  <a:cxn ang="0">
                    <a:pos x="2551" y="1263"/>
                  </a:cxn>
                  <a:cxn ang="0">
                    <a:pos x="2730" y="1214"/>
                  </a:cxn>
                  <a:cxn ang="0">
                    <a:pos x="2876" y="1170"/>
                  </a:cxn>
                  <a:cxn ang="0">
                    <a:pos x="2974" y="1132"/>
                  </a:cxn>
                  <a:cxn ang="0">
                    <a:pos x="3007" y="871"/>
                  </a:cxn>
                  <a:cxn ang="0">
                    <a:pos x="2860" y="844"/>
                  </a:cxn>
                  <a:cxn ang="0">
                    <a:pos x="2670" y="806"/>
                  </a:cxn>
                  <a:cxn ang="0">
                    <a:pos x="2458" y="757"/>
                  </a:cxn>
                  <a:cxn ang="0">
                    <a:pos x="2138" y="670"/>
                  </a:cxn>
                  <a:cxn ang="0">
                    <a:pos x="1959" y="604"/>
                  </a:cxn>
                  <a:cxn ang="0">
                    <a:pos x="1824" y="534"/>
                  </a:cxn>
                  <a:cxn ang="0">
                    <a:pos x="1769" y="474"/>
                  </a:cxn>
                  <a:cxn ang="0">
                    <a:pos x="1753" y="436"/>
                  </a:cxn>
                  <a:cxn ang="0">
                    <a:pos x="1780" y="381"/>
                  </a:cxn>
                  <a:cxn ang="0">
                    <a:pos x="1862" y="316"/>
                  </a:cxn>
                  <a:cxn ang="0">
                    <a:pos x="1986" y="267"/>
                  </a:cxn>
                  <a:cxn ang="0">
                    <a:pos x="2149" y="229"/>
                  </a:cxn>
                  <a:cxn ang="0">
                    <a:pos x="2431" y="180"/>
                  </a:cxn>
                  <a:cxn ang="0">
                    <a:pos x="2827" y="125"/>
                  </a:cxn>
                  <a:cxn ang="0">
                    <a:pos x="3007" y="87"/>
                  </a:cxn>
                  <a:cxn ang="0">
                    <a:pos x="2909" y="22"/>
                  </a:cxn>
                  <a:cxn ang="0">
                    <a:pos x="2676" y="66"/>
                  </a:cxn>
                  <a:cxn ang="0">
                    <a:pos x="2285" y="120"/>
                  </a:cxn>
                  <a:cxn ang="0">
                    <a:pos x="2030" y="158"/>
                  </a:cxn>
                  <a:cxn ang="0">
                    <a:pos x="1791" y="202"/>
                  </a:cxn>
                  <a:cxn ang="0">
                    <a:pos x="1601" y="261"/>
                  </a:cxn>
                  <a:cxn ang="0">
                    <a:pos x="1471" y="338"/>
                  </a:cxn>
                  <a:cxn ang="0">
                    <a:pos x="1438" y="387"/>
                  </a:cxn>
                  <a:cxn ang="0">
                    <a:pos x="1427" y="441"/>
                  </a:cxn>
                </a:cxnLst>
                <a:rect l="0" t="0" r="r" b="b"/>
                <a:pathLst>
                  <a:path w="3007" h="2085">
                    <a:moveTo>
                      <a:pt x="1427" y="441"/>
                    </a:moveTo>
                    <a:lnTo>
                      <a:pt x="1433" y="474"/>
                    </a:lnTo>
                    <a:lnTo>
                      <a:pt x="1444" y="501"/>
                    </a:lnTo>
                    <a:lnTo>
                      <a:pt x="1460" y="528"/>
                    </a:lnTo>
                    <a:lnTo>
                      <a:pt x="1482" y="550"/>
                    </a:lnTo>
                    <a:lnTo>
                      <a:pt x="1541" y="593"/>
                    </a:lnTo>
                    <a:lnTo>
                      <a:pt x="1623" y="637"/>
                    </a:lnTo>
                    <a:lnTo>
                      <a:pt x="1715" y="670"/>
                    </a:lnTo>
                    <a:lnTo>
                      <a:pt x="1818" y="702"/>
                    </a:lnTo>
                    <a:lnTo>
                      <a:pt x="1927" y="735"/>
                    </a:lnTo>
                    <a:lnTo>
                      <a:pt x="2041" y="762"/>
                    </a:lnTo>
                    <a:lnTo>
                      <a:pt x="2155" y="789"/>
                    </a:lnTo>
                    <a:lnTo>
                      <a:pt x="2269" y="822"/>
                    </a:lnTo>
                    <a:lnTo>
                      <a:pt x="2372" y="849"/>
                    </a:lnTo>
                    <a:lnTo>
                      <a:pt x="2464" y="882"/>
                    </a:lnTo>
                    <a:lnTo>
                      <a:pt x="2551" y="920"/>
                    </a:lnTo>
                    <a:lnTo>
                      <a:pt x="2616" y="958"/>
                    </a:lnTo>
                    <a:lnTo>
                      <a:pt x="2638" y="980"/>
                    </a:lnTo>
                    <a:lnTo>
                      <a:pt x="2659" y="1007"/>
                    </a:lnTo>
                    <a:lnTo>
                      <a:pt x="2676" y="1029"/>
                    </a:lnTo>
                    <a:lnTo>
                      <a:pt x="2681" y="1056"/>
                    </a:lnTo>
                    <a:lnTo>
                      <a:pt x="2681" y="1083"/>
                    </a:lnTo>
                    <a:lnTo>
                      <a:pt x="2676" y="1105"/>
                    </a:lnTo>
                    <a:lnTo>
                      <a:pt x="2665" y="1127"/>
                    </a:lnTo>
                    <a:lnTo>
                      <a:pt x="2643" y="1149"/>
                    </a:lnTo>
                    <a:lnTo>
                      <a:pt x="2616" y="1170"/>
                    </a:lnTo>
                    <a:lnTo>
                      <a:pt x="2583" y="1187"/>
                    </a:lnTo>
                    <a:lnTo>
                      <a:pt x="2545" y="1208"/>
                    </a:lnTo>
                    <a:lnTo>
                      <a:pt x="2502" y="1225"/>
                    </a:lnTo>
                    <a:lnTo>
                      <a:pt x="2448" y="1241"/>
                    </a:lnTo>
                    <a:lnTo>
                      <a:pt x="2388" y="1257"/>
                    </a:lnTo>
                    <a:lnTo>
                      <a:pt x="2328" y="1274"/>
                    </a:lnTo>
                    <a:lnTo>
                      <a:pt x="2258" y="1290"/>
                    </a:lnTo>
                    <a:lnTo>
                      <a:pt x="2106" y="1328"/>
                    </a:lnTo>
                    <a:lnTo>
                      <a:pt x="1932" y="1372"/>
                    </a:lnTo>
                    <a:lnTo>
                      <a:pt x="1742" y="1421"/>
                    </a:lnTo>
                    <a:lnTo>
                      <a:pt x="1531" y="1475"/>
                    </a:lnTo>
                    <a:lnTo>
                      <a:pt x="1308" y="1540"/>
                    </a:lnTo>
                    <a:lnTo>
                      <a:pt x="1069" y="1617"/>
                    </a:lnTo>
                    <a:lnTo>
                      <a:pt x="820" y="1709"/>
                    </a:lnTo>
                    <a:lnTo>
                      <a:pt x="554" y="1818"/>
                    </a:lnTo>
                    <a:lnTo>
                      <a:pt x="282" y="1943"/>
                    </a:lnTo>
                    <a:lnTo>
                      <a:pt x="0" y="2085"/>
                    </a:lnTo>
                    <a:lnTo>
                      <a:pt x="152" y="2085"/>
                    </a:lnTo>
                    <a:lnTo>
                      <a:pt x="244" y="2074"/>
                    </a:lnTo>
                    <a:lnTo>
                      <a:pt x="386" y="1992"/>
                    </a:lnTo>
                    <a:lnTo>
                      <a:pt x="537" y="1910"/>
                    </a:lnTo>
                    <a:lnTo>
                      <a:pt x="700" y="1834"/>
                    </a:lnTo>
                    <a:lnTo>
                      <a:pt x="879" y="1763"/>
                    </a:lnTo>
                    <a:lnTo>
                      <a:pt x="1064" y="1693"/>
                    </a:lnTo>
                    <a:lnTo>
                      <a:pt x="1259" y="1622"/>
                    </a:lnTo>
                    <a:lnTo>
                      <a:pt x="1661" y="1497"/>
                    </a:lnTo>
                    <a:lnTo>
                      <a:pt x="1748" y="1470"/>
                    </a:lnTo>
                    <a:lnTo>
                      <a:pt x="1845" y="1442"/>
                    </a:lnTo>
                    <a:lnTo>
                      <a:pt x="2046" y="1393"/>
                    </a:lnTo>
                    <a:lnTo>
                      <a:pt x="2252" y="1339"/>
                    </a:lnTo>
                    <a:lnTo>
                      <a:pt x="2458" y="1285"/>
                    </a:lnTo>
                    <a:lnTo>
                      <a:pt x="2551" y="1263"/>
                    </a:lnTo>
                    <a:lnTo>
                      <a:pt x="2643" y="1236"/>
                    </a:lnTo>
                    <a:lnTo>
                      <a:pt x="2730" y="1214"/>
                    </a:lnTo>
                    <a:lnTo>
                      <a:pt x="2806" y="1192"/>
                    </a:lnTo>
                    <a:lnTo>
                      <a:pt x="2876" y="1170"/>
                    </a:lnTo>
                    <a:lnTo>
                      <a:pt x="2931" y="1149"/>
                    </a:lnTo>
                    <a:lnTo>
                      <a:pt x="2974" y="1132"/>
                    </a:lnTo>
                    <a:lnTo>
                      <a:pt x="3007" y="1116"/>
                    </a:lnTo>
                    <a:lnTo>
                      <a:pt x="3007" y="871"/>
                    </a:lnTo>
                    <a:lnTo>
                      <a:pt x="2941" y="860"/>
                    </a:lnTo>
                    <a:lnTo>
                      <a:pt x="2860" y="844"/>
                    </a:lnTo>
                    <a:lnTo>
                      <a:pt x="2773" y="827"/>
                    </a:lnTo>
                    <a:lnTo>
                      <a:pt x="2670" y="806"/>
                    </a:lnTo>
                    <a:lnTo>
                      <a:pt x="2567" y="784"/>
                    </a:lnTo>
                    <a:lnTo>
                      <a:pt x="2458" y="757"/>
                    </a:lnTo>
                    <a:lnTo>
                      <a:pt x="2241" y="702"/>
                    </a:lnTo>
                    <a:lnTo>
                      <a:pt x="2138" y="670"/>
                    </a:lnTo>
                    <a:lnTo>
                      <a:pt x="2046" y="637"/>
                    </a:lnTo>
                    <a:lnTo>
                      <a:pt x="1959" y="604"/>
                    </a:lnTo>
                    <a:lnTo>
                      <a:pt x="1883" y="566"/>
                    </a:lnTo>
                    <a:lnTo>
                      <a:pt x="1824" y="534"/>
                    </a:lnTo>
                    <a:lnTo>
                      <a:pt x="1780" y="495"/>
                    </a:lnTo>
                    <a:lnTo>
                      <a:pt x="1769" y="474"/>
                    </a:lnTo>
                    <a:lnTo>
                      <a:pt x="1758" y="457"/>
                    </a:lnTo>
                    <a:lnTo>
                      <a:pt x="1753" y="436"/>
                    </a:lnTo>
                    <a:lnTo>
                      <a:pt x="1758" y="419"/>
                    </a:lnTo>
                    <a:lnTo>
                      <a:pt x="1780" y="381"/>
                    </a:lnTo>
                    <a:lnTo>
                      <a:pt x="1813" y="343"/>
                    </a:lnTo>
                    <a:lnTo>
                      <a:pt x="1862" y="316"/>
                    </a:lnTo>
                    <a:lnTo>
                      <a:pt x="1921" y="289"/>
                    </a:lnTo>
                    <a:lnTo>
                      <a:pt x="1986" y="267"/>
                    </a:lnTo>
                    <a:lnTo>
                      <a:pt x="2062" y="245"/>
                    </a:lnTo>
                    <a:lnTo>
                      <a:pt x="2149" y="229"/>
                    </a:lnTo>
                    <a:lnTo>
                      <a:pt x="2236" y="213"/>
                    </a:lnTo>
                    <a:lnTo>
                      <a:pt x="2431" y="180"/>
                    </a:lnTo>
                    <a:lnTo>
                      <a:pt x="2627" y="158"/>
                    </a:lnTo>
                    <a:lnTo>
                      <a:pt x="2827" y="125"/>
                    </a:lnTo>
                    <a:lnTo>
                      <a:pt x="2920" y="109"/>
                    </a:lnTo>
                    <a:lnTo>
                      <a:pt x="3007" y="87"/>
                    </a:lnTo>
                    <a:lnTo>
                      <a:pt x="3007" y="0"/>
                    </a:lnTo>
                    <a:lnTo>
                      <a:pt x="2909" y="22"/>
                    </a:lnTo>
                    <a:lnTo>
                      <a:pt x="2795" y="44"/>
                    </a:lnTo>
                    <a:lnTo>
                      <a:pt x="2676" y="66"/>
                    </a:lnTo>
                    <a:lnTo>
                      <a:pt x="2551" y="82"/>
                    </a:lnTo>
                    <a:lnTo>
                      <a:pt x="2285" y="120"/>
                    </a:lnTo>
                    <a:lnTo>
                      <a:pt x="2155" y="136"/>
                    </a:lnTo>
                    <a:lnTo>
                      <a:pt x="2030" y="158"/>
                    </a:lnTo>
                    <a:lnTo>
                      <a:pt x="1905" y="174"/>
                    </a:lnTo>
                    <a:lnTo>
                      <a:pt x="1791" y="202"/>
                    </a:lnTo>
                    <a:lnTo>
                      <a:pt x="1688" y="229"/>
                    </a:lnTo>
                    <a:lnTo>
                      <a:pt x="1601" y="261"/>
                    </a:lnTo>
                    <a:lnTo>
                      <a:pt x="1525" y="300"/>
                    </a:lnTo>
                    <a:lnTo>
                      <a:pt x="1471" y="338"/>
                    </a:lnTo>
                    <a:lnTo>
                      <a:pt x="1455" y="359"/>
                    </a:lnTo>
                    <a:lnTo>
                      <a:pt x="1438" y="387"/>
                    </a:lnTo>
                    <a:lnTo>
                      <a:pt x="1427" y="414"/>
                    </a:lnTo>
                    <a:lnTo>
                      <a:pt x="1427" y="441"/>
                    </a:lnTo>
                    <a:lnTo>
                      <a:pt x="1427" y="441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cs-CZ"/>
              </a:p>
            </p:txBody>
          </p:sp>
          <p:sp>
            <p:nvSpPr>
              <p:cNvPr id="12" name="Freeform 8"/>
              <p:cNvSpPr>
                <a:spLocks/>
              </p:cNvSpPr>
              <p:nvPr/>
            </p:nvSpPr>
            <p:spPr bwMode="hidden">
              <a:xfrm>
                <a:off x="4501" y="2317"/>
                <a:ext cx="1248" cy="539"/>
              </a:xfrm>
              <a:custGeom>
                <a:avLst/>
                <a:gdLst/>
                <a:ahLst/>
                <a:cxnLst>
                  <a:cxn ang="0">
                    <a:pos x="0" y="332"/>
                  </a:cxn>
                  <a:cxn ang="0">
                    <a:pos x="0" y="360"/>
                  </a:cxn>
                  <a:cxn ang="0">
                    <a:pos x="5" y="387"/>
                  </a:cxn>
                  <a:cxn ang="0">
                    <a:pos x="27" y="414"/>
                  </a:cxn>
                  <a:cxn ang="0">
                    <a:pos x="54" y="436"/>
                  </a:cxn>
                  <a:cxn ang="0">
                    <a:pos x="92" y="463"/>
                  </a:cxn>
                  <a:cxn ang="0">
                    <a:pos x="141" y="490"/>
                  </a:cxn>
                  <a:cxn ang="0">
                    <a:pos x="195" y="512"/>
                  </a:cxn>
                  <a:cxn ang="0">
                    <a:pos x="255" y="539"/>
                  </a:cxn>
                  <a:cxn ang="0">
                    <a:pos x="212" y="517"/>
                  </a:cxn>
                  <a:cxn ang="0">
                    <a:pos x="179" y="490"/>
                  </a:cxn>
                  <a:cxn ang="0">
                    <a:pos x="157" y="468"/>
                  </a:cxn>
                  <a:cxn ang="0">
                    <a:pos x="141" y="447"/>
                  </a:cxn>
                  <a:cxn ang="0">
                    <a:pos x="136" y="425"/>
                  </a:cxn>
                  <a:cxn ang="0">
                    <a:pos x="136" y="403"/>
                  </a:cxn>
                  <a:cxn ang="0">
                    <a:pos x="141" y="381"/>
                  </a:cxn>
                  <a:cxn ang="0">
                    <a:pos x="157" y="365"/>
                  </a:cxn>
                  <a:cxn ang="0">
                    <a:pos x="179" y="343"/>
                  </a:cxn>
                  <a:cxn ang="0">
                    <a:pos x="201" y="327"/>
                  </a:cxn>
                  <a:cxn ang="0">
                    <a:pos x="266" y="294"/>
                  </a:cxn>
                  <a:cxn ang="0">
                    <a:pos x="353" y="262"/>
                  </a:cxn>
                  <a:cxn ang="0">
                    <a:pos x="445" y="234"/>
                  </a:cxn>
                  <a:cxn ang="0">
                    <a:pos x="554" y="213"/>
                  </a:cxn>
                  <a:cxn ang="0">
                    <a:pos x="662" y="191"/>
                  </a:cxn>
                  <a:cxn ang="0">
                    <a:pos x="890" y="153"/>
                  </a:cxn>
                  <a:cxn ang="0">
                    <a:pos x="993" y="136"/>
                  </a:cxn>
                  <a:cxn ang="0">
                    <a:pos x="1091" y="120"/>
                  </a:cxn>
                  <a:cxn ang="0">
                    <a:pos x="1178" y="115"/>
                  </a:cxn>
                  <a:cxn ang="0">
                    <a:pos x="1248" y="104"/>
                  </a:cxn>
                  <a:cxn ang="0">
                    <a:pos x="1248" y="0"/>
                  </a:cxn>
                  <a:cxn ang="0">
                    <a:pos x="1161" y="22"/>
                  </a:cxn>
                  <a:cxn ang="0">
                    <a:pos x="1069" y="38"/>
                  </a:cxn>
                  <a:cxn ang="0">
                    <a:pos x="874" y="71"/>
                  </a:cxn>
                  <a:cxn ang="0">
                    <a:pos x="673" y="93"/>
                  </a:cxn>
                  <a:cxn ang="0">
                    <a:pos x="483" y="126"/>
                  </a:cxn>
                  <a:cxn ang="0">
                    <a:pos x="391" y="142"/>
                  </a:cxn>
                  <a:cxn ang="0">
                    <a:pos x="309" y="158"/>
                  </a:cxn>
                  <a:cxn ang="0">
                    <a:pos x="228" y="180"/>
                  </a:cxn>
                  <a:cxn ang="0">
                    <a:pos x="163" y="202"/>
                  </a:cxn>
                  <a:cxn ang="0">
                    <a:pos x="103" y="229"/>
                  </a:cxn>
                  <a:cxn ang="0">
                    <a:pos x="54" y="256"/>
                  </a:cxn>
                  <a:cxn ang="0">
                    <a:pos x="22" y="294"/>
                  </a:cxn>
                  <a:cxn ang="0">
                    <a:pos x="0" y="332"/>
                  </a:cxn>
                  <a:cxn ang="0">
                    <a:pos x="0" y="332"/>
                  </a:cxn>
                </a:cxnLst>
                <a:rect l="0" t="0" r="r" b="b"/>
                <a:pathLst>
                  <a:path w="1248" h="539">
                    <a:moveTo>
                      <a:pt x="0" y="332"/>
                    </a:moveTo>
                    <a:lnTo>
                      <a:pt x="0" y="360"/>
                    </a:lnTo>
                    <a:lnTo>
                      <a:pt x="5" y="387"/>
                    </a:lnTo>
                    <a:lnTo>
                      <a:pt x="27" y="414"/>
                    </a:lnTo>
                    <a:lnTo>
                      <a:pt x="54" y="436"/>
                    </a:lnTo>
                    <a:lnTo>
                      <a:pt x="92" y="463"/>
                    </a:lnTo>
                    <a:lnTo>
                      <a:pt x="141" y="490"/>
                    </a:lnTo>
                    <a:lnTo>
                      <a:pt x="195" y="512"/>
                    </a:lnTo>
                    <a:lnTo>
                      <a:pt x="255" y="539"/>
                    </a:lnTo>
                    <a:lnTo>
                      <a:pt x="212" y="517"/>
                    </a:lnTo>
                    <a:lnTo>
                      <a:pt x="179" y="490"/>
                    </a:lnTo>
                    <a:lnTo>
                      <a:pt x="157" y="468"/>
                    </a:lnTo>
                    <a:lnTo>
                      <a:pt x="141" y="447"/>
                    </a:lnTo>
                    <a:lnTo>
                      <a:pt x="136" y="425"/>
                    </a:lnTo>
                    <a:lnTo>
                      <a:pt x="136" y="403"/>
                    </a:lnTo>
                    <a:lnTo>
                      <a:pt x="141" y="381"/>
                    </a:lnTo>
                    <a:lnTo>
                      <a:pt x="157" y="365"/>
                    </a:lnTo>
                    <a:lnTo>
                      <a:pt x="179" y="343"/>
                    </a:lnTo>
                    <a:lnTo>
                      <a:pt x="201" y="327"/>
                    </a:lnTo>
                    <a:lnTo>
                      <a:pt x="266" y="294"/>
                    </a:lnTo>
                    <a:lnTo>
                      <a:pt x="353" y="262"/>
                    </a:lnTo>
                    <a:lnTo>
                      <a:pt x="445" y="234"/>
                    </a:lnTo>
                    <a:lnTo>
                      <a:pt x="554" y="213"/>
                    </a:lnTo>
                    <a:lnTo>
                      <a:pt x="662" y="191"/>
                    </a:lnTo>
                    <a:lnTo>
                      <a:pt x="890" y="153"/>
                    </a:lnTo>
                    <a:lnTo>
                      <a:pt x="993" y="136"/>
                    </a:lnTo>
                    <a:lnTo>
                      <a:pt x="1091" y="120"/>
                    </a:lnTo>
                    <a:lnTo>
                      <a:pt x="1178" y="115"/>
                    </a:lnTo>
                    <a:lnTo>
                      <a:pt x="1248" y="104"/>
                    </a:lnTo>
                    <a:lnTo>
                      <a:pt x="1248" y="0"/>
                    </a:lnTo>
                    <a:lnTo>
                      <a:pt x="1161" y="22"/>
                    </a:lnTo>
                    <a:lnTo>
                      <a:pt x="1069" y="38"/>
                    </a:lnTo>
                    <a:lnTo>
                      <a:pt x="874" y="71"/>
                    </a:lnTo>
                    <a:lnTo>
                      <a:pt x="673" y="93"/>
                    </a:lnTo>
                    <a:lnTo>
                      <a:pt x="483" y="126"/>
                    </a:lnTo>
                    <a:lnTo>
                      <a:pt x="391" y="142"/>
                    </a:lnTo>
                    <a:lnTo>
                      <a:pt x="309" y="158"/>
                    </a:lnTo>
                    <a:lnTo>
                      <a:pt x="228" y="180"/>
                    </a:lnTo>
                    <a:lnTo>
                      <a:pt x="163" y="202"/>
                    </a:lnTo>
                    <a:lnTo>
                      <a:pt x="103" y="229"/>
                    </a:lnTo>
                    <a:lnTo>
                      <a:pt x="54" y="256"/>
                    </a:lnTo>
                    <a:lnTo>
                      <a:pt x="22" y="294"/>
                    </a:lnTo>
                    <a:lnTo>
                      <a:pt x="0" y="332"/>
                    </a:lnTo>
                    <a:lnTo>
                      <a:pt x="0" y="33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7843"/>
                      <a:invGamma/>
                    </a:schemeClr>
                  </a:gs>
                  <a:gs pos="100000">
                    <a:schemeClr val="bg1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cs-CZ"/>
              </a:p>
            </p:txBody>
          </p:sp>
        </p:grpSp>
        <p:sp>
          <p:nvSpPr>
            <p:cNvPr id="6" name="Freeform 9"/>
            <p:cNvSpPr>
              <a:spLocks/>
            </p:cNvSpPr>
            <p:nvPr/>
          </p:nvSpPr>
          <p:spPr bwMode="hidden">
            <a:xfrm>
              <a:off x="3322" y="1341"/>
              <a:ext cx="1825" cy="1537"/>
            </a:xfrm>
            <a:custGeom>
              <a:avLst/>
              <a:gdLst/>
              <a:ahLst/>
              <a:cxnLst>
                <a:cxn ang="0">
                  <a:pos x="982" y="1061"/>
                </a:cxn>
                <a:cxn ang="0">
                  <a:pos x="1357" y="1012"/>
                </a:cxn>
                <a:cxn ang="0">
                  <a:pos x="1666" y="957"/>
                </a:cxn>
                <a:cxn ang="0">
                  <a:pos x="1916" y="897"/>
                </a:cxn>
                <a:cxn ang="0">
                  <a:pos x="2100" y="832"/>
                </a:cxn>
                <a:cxn ang="0">
                  <a:pos x="2220" y="756"/>
                </a:cxn>
                <a:cxn ang="0">
                  <a:pos x="2285" y="669"/>
                </a:cxn>
                <a:cxn ang="0">
                  <a:pos x="2290" y="560"/>
                </a:cxn>
                <a:cxn ang="0">
                  <a:pos x="2241" y="457"/>
                </a:cxn>
                <a:cxn ang="0">
                  <a:pos x="2144" y="364"/>
                </a:cxn>
                <a:cxn ang="0">
                  <a:pos x="2008" y="277"/>
                </a:cxn>
                <a:cxn ang="0">
                  <a:pos x="1769" y="157"/>
                </a:cxn>
                <a:cxn ang="0">
                  <a:pos x="1612" y="92"/>
                </a:cxn>
                <a:cxn ang="0">
                  <a:pos x="1476" y="43"/>
                </a:cxn>
                <a:cxn ang="0">
                  <a:pos x="1384" y="10"/>
                </a:cxn>
                <a:cxn ang="0">
                  <a:pos x="1346" y="0"/>
                </a:cxn>
                <a:cxn ang="0">
                  <a:pos x="1655" y="119"/>
                </a:cxn>
                <a:cxn ang="0">
                  <a:pos x="1948" y="255"/>
                </a:cxn>
                <a:cxn ang="0">
                  <a:pos x="2068" y="326"/>
                </a:cxn>
                <a:cxn ang="0">
                  <a:pos x="2171" y="402"/>
                </a:cxn>
                <a:cxn ang="0">
                  <a:pos x="2236" y="478"/>
                </a:cxn>
                <a:cxn ang="0">
                  <a:pos x="2263" y="560"/>
                </a:cxn>
                <a:cxn ang="0">
                  <a:pos x="2241" y="636"/>
                </a:cxn>
                <a:cxn ang="0">
                  <a:pos x="2171" y="702"/>
                </a:cxn>
                <a:cxn ang="0">
                  <a:pos x="2062" y="756"/>
                </a:cxn>
                <a:cxn ang="0">
                  <a:pos x="1921" y="800"/>
                </a:cxn>
                <a:cxn ang="0">
                  <a:pos x="1748" y="843"/>
                </a:cxn>
                <a:cxn ang="0">
                  <a:pos x="1351" y="908"/>
                </a:cxn>
                <a:cxn ang="0">
                  <a:pos x="923" y="968"/>
                </a:cxn>
                <a:cxn ang="0">
                  <a:pos x="521" y="1028"/>
                </a:cxn>
                <a:cxn ang="0">
                  <a:pos x="353" y="1066"/>
                </a:cxn>
                <a:cxn ang="0">
                  <a:pos x="206" y="1104"/>
                </a:cxn>
                <a:cxn ang="0">
                  <a:pos x="92" y="1148"/>
                </a:cxn>
                <a:cxn ang="0">
                  <a:pos x="22" y="1202"/>
                </a:cxn>
                <a:cxn ang="0">
                  <a:pos x="0" y="1262"/>
                </a:cxn>
                <a:cxn ang="0">
                  <a:pos x="27" y="1327"/>
                </a:cxn>
                <a:cxn ang="0">
                  <a:pos x="98" y="1382"/>
                </a:cxn>
                <a:cxn ang="0">
                  <a:pos x="196" y="1425"/>
                </a:cxn>
                <a:cxn ang="0">
                  <a:pos x="326" y="1469"/>
                </a:cxn>
                <a:cxn ang="0">
                  <a:pos x="217" y="1414"/>
                </a:cxn>
                <a:cxn ang="0">
                  <a:pos x="147" y="1360"/>
                </a:cxn>
                <a:cxn ang="0">
                  <a:pos x="120" y="1306"/>
                </a:cxn>
                <a:cxn ang="0">
                  <a:pos x="141" y="1257"/>
                </a:cxn>
                <a:cxn ang="0">
                  <a:pos x="212" y="1208"/>
                </a:cxn>
                <a:cxn ang="0">
                  <a:pos x="342" y="1164"/>
                </a:cxn>
                <a:cxn ang="0">
                  <a:pos x="527" y="1121"/>
                </a:cxn>
                <a:cxn ang="0">
                  <a:pos x="771" y="1088"/>
                </a:cxn>
              </a:cxnLst>
              <a:rect l="0" t="0" r="r" b="b"/>
              <a:pathLst>
                <a:path w="2296" h="1469">
                  <a:moveTo>
                    <a:pt x="771" y="1088"/>
                  </a:moveTo>
                  <a:lnTo>
                    <a:pt x="982" y="1061"/>
                  </a:lnTo>
                  <a:lnTo>
                    <a:pt x="1178" y="1034"/>
                  </a:lnTo>
                  <a:lnTo>
                    <a:pt x="1357" y="1012"/>
                  </a:lnTo>
                  <a:lnTo>
                    <a:pt x="1520" y="985"/>
                  </a:lnTo>
                  <a:lnTo>
                    <a:pt x="1666" y="957"/>
                  </a:lnTo>
                  <a:lnTo>
                    <a:pt x="1796" y="930"/>
                  </a:lnTo>
                  <a:lnTo>
                    <a:pt x="1916" y="897"/>
                  </a:lnTo>
                  <a:lnTo>
                    <a:pt x="2013" y="870"/>
                  </a:lnTo>
                  <a:lnTo>
                    <a:pt x="2100" y="832"/>
                  </a:lnTo>
                  <a:lnTo>
                    <a:pt x="2171" y="800"/>
                  </a:lnTo>
                  <a:lnTo>
                    <a:pt x="2220" y="756"/>
                  </a:lnTo>
                  <a:lnTo>
                    <a:pt x="2263" y="712"/>
                  </a:lnTo>
                  <a:lnTo>
                    <a:pt x="2285" y="669"/>
                  </a:lnTo>
                  <a:lnTo>
                    <a:pt x="2296" y="614"/>
                  </a:lnTo>
                  <a:lnTo>
                    <a:pt x="2290" y="560"/>
                  </a:lnTo>
                  <a:lnTo>
                    <a:pt x="2269" y="500"/>
                  </a:lnTo>
                  <a:lnTo>
                    <a:pt x="2241" y="457"/>
                  </a:lnTo>
                  <a:lnTo>
                    <a:pt x="2198" y="408"/>
                  </a:lnTo>
                  <a:lnTo>
                    <a:pt x="2144" y="364"/>
                  </a:lnTo>
                  <a:lnTo>
                    <a:pt x="2079" y="321"/>
                  </a:lnTo>
                  <a:lnTo>
                    <a:pt x="2008" y="277"/>
                  </a:lnTo>
                  <a:lnTo>
                    <a:pt x="1927" y="234"/>
                  </a:lnTo>
                  <a:lnTo>
                    <a:pt x="1769" y="157"/>
                  </a:lnTo>
                  <a:lnTo>
                    <a:pt x="1688" y="125"/>
                  </a:lnTo>
                  <a:lnTo>
                    <a:pt x="1612" y="92"/>
                  </a:lnTo>
                  <a:lnTo>
                    <a:pt x="1536" y="65"/>
                  </a:lnTo>
                  <a:lnTo>
                    <a:pt x="1476" y="43"/>
                  </a:lnTo>
                  <a:lnTo>
                    <a:pt x="1422" y="27"/>
                  </a:lnTo>
                  <a:lnTo>
                    <a:pt x="1384" y="10"/>
                  </a:lnTo>
                  <a:lnTo>
                    <a:pt x="1357" y="5"/>
                  </a:lnTo>
                  <a:lnTo>
                    <a:pt x="1346" y="0"/>
                  </a:lnTo>
                  <a:lnTo>
                    <a:pt x="1498" y="54"/>
                  </a:lnTo>
                  <a:lnTo>
                    <a:pt x="1655" y="119"/>
                  </a:lnTo>
                  <a:lnTo>
                    <a:pt x="1807" y="185"/>
                  </a:lnTo>
                  <a:lnTo>
                    <a:pt x="1948" y="255"/>
                  </a:lnTo>
                  <a:lnTo>
                    <a:pt x="2013" y="288"/>
                  </a:lnTo>
                  <a:lnTo>
                    <a:pt x="2068" y="326"/>
                  </a:lnTo>
                  <a:lnTo>
                    <a:pt x="2122" y="364"/>
                  </a:lnTo>
                  <a:lnTo>
                    <a:pt x="2171" y="402"/>
                  </a:lnTo>
                  <a:lnTo>
                    <a:pt x="2209" y="440"/>
                  </a:lnTo>
                  <a:lnTo>
                    <a:pt x="2236" y="478"/>
                  </a:lnTo>
                  <a:lnTo>
                    <a:pt x="2252" y="522"/>
                  </a:lnTo>
                  <a:lnTo>
                    <a:pt x="2263" y="560"/>
                  </a:lnTo>
                  <a:lnTo>
                    <a:pt x="2258" y="598"/>
                  </a:lnTo>
                  <a:lnTo>
                    <a:pt x="2241" y="636"/>
                  </a:lnTo>
                  <a:lnTo>
                    <a:pt x="2214" y="669"/>
                  </a:lnTo>
                  <a:lnTo>
                    <a:pt x="2171" y="702"/>
                  </a:lnTo>
                  <a:lnTo>
                    <a:pt x="2122" y="729"/>
                  </a:lnTo>
                  <a:lnTo>
                    <a:pt x="2062" y="756"/>
                  </a:lnTo>
                  <a:lnTo>
                    <a:pt x="1997" y="778"/>
                  </a:lnTo>
                  <a:lnTo>
                    <a:pt x="1921" y="800"/>
                  </a:lnTo>
                  <a:lnTo>
                    <a:pt x="1834" y="821"/>
                  </a:lnTo>
                  <a:lnTo>
                    <a:pt x="1748" y="843"/>
                  </a:lnTo>
                  <a:lnTo>
                    <a:pt x="1552" y="876"/>
                  </a:lnTo>
                  <a:lnTo>
                    <a:pt x="1351" y="908"/>
                  </a:lnTo>
                  <a:lnTo>
                    <a:pt x="1134" y="941"/>
                  </a:lnTo>
                  <a:lnTo>
                    <a:pt x="923" y="968"/>
                  </a:lnTo>
                  <a:lnTo>
                    <a:pt x="716" y="995"/>
                  </a:lnTo>
                  <a:lnTo>
                    <a:pt x="521" y="1028"/>
                  </a:lnTo>
                  <a:lnTo>
                    <a:pt x="434" y="1044"/>
                  </a:lnTo>
                  <a:lnTo>
                    <a:pt x="353" y="1066"/>
                  </a:lnTo>
                  <a:lnTo>
                    <a:pt x="277" y="1082"/>
                  </a:lnTo>
                  <a:lnTo>
                    <a:pt x="206" y="1104"/>
                  </a:lnTo>
                  <a:lnTo>
                    <a:pt x="147" y="1126"/>
                  </a:lnTo>
                  <a:lnTo>
                    <a:pt x="92" y="1148"/>
                  </a:lnTo>
                  <a:lnTo>
                    <a:pt x="54" y="1175"/>
                  </a:lnTo>
                  <a:lnTo>
                    <a:pt x="22" y="1202"/>
                  </a:lnTo>
                  <a:lnTo>
                    <a:pt x="6" y="1229"/>
                  </a:lnTo>
                  <a:lnTo>
                    <a:pt x="0" y="1262"/>
                  </a:lnTo>
                  <a:lnTo>
                    <a:pt x="11" y="1295"/>
                  </a:lnTo>
                  <a:lnTo>
                    <a:pt x="27" y="1327"/>
                  </a:lnTo>
                  <a:lnTo>
                    <a:pt x="54" y="1355"/>
                  </a:lnTo>
                  <a:lnTo>
                    <a:pt x="98" y="1382"/>
                  </a:lnTo>
                  <a:lnTo>
                    <a:pt x="141" y="1404"/>
                  </a:lnTo>
                  <a:lnTo>
                    <a:pt x="196" y="1425"/>
                  </a:lnTo>
                  <a:lnTo>
                    <a:pt x="261" y="1447"/>
                  </a:lnTo>
                  <a:lnTo>
                    <a:pt x="326" y="1469"/>
                  </a:lnTo>
                  <a:lnTo>
                    <a:pt x="266" y="1442"/>
                  </a:lnTo>
                  <a:lnTo>
                    <a:pt x="217" y="1414"/>
                  </a:lnTo>
                  <a:lnTo>
                    <a:pt x="174" y="1387"/>
                  </a:lnTo>
                  <a:lnTo>
                    <a:pt x="147" y="1360"/>
                  </a:lnTo>
                  <a:lnTo>
                    <a:pt x="125" y="1333"/>
                  </a:lnTo>
                  <a:lnTo>
                    <a:pt x="120" y="1306"/>
                  </a:lnTo>
                  <a:lnTo>
                    <a:pt x="125" y="1278"/>
                  </a:lnTo>
                  <a:lnTo>
                    <a:pt x="141" y="1257"/>
                  </a:lnTo>
                  <a:lnTo>
                    <a:pt x="174" y="1229"/>
                  </a:lnTo>
                  <a:lnTo>
                    <a:pt x="212" y="1208"/>
                  </a:lnTo>
                  <a:lnTo>
                    <a:pt x="272" y="1186"/>
                  </a:lnTo>
                  <a:lnTo>
                    <a:pt x="342" y="1164"/>
                  </a:lnTo>
                  <a:lnTo>
                    <a:pt x="423" y="1142"/>
                  </a:lnTo>
                  <a:lnTo>
                    <a:pt x="527" y="1121"/>
                  </a:lnTo>
                  <a:lnTo>
                    <a:pt x="641" y="1104"/>
                  </a:lnTo>
                  <a:lnTo>
                    <a:pt x="771" y="1088"/>
                  </a:lnTo>
                  <a:lnTo>
                    <a:pt x="771" y="1088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84706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cs-CZ"/>
            </a:p>
          </p:txBody>
        </p:sp>
        <p:sp>
          <p:nvSpPr>
            <p:cNvPr id="7" name="Freeform 10"/>
            <p:cNvSpPr>
              <a:spLocks/>
            </p:cNvSpPr>
            <p:nvPr/>
          </p:nvSpPr>
          <p:spPr bwMode="hidden">
            <a:xfrm>
              <a:off x="0" y="0"/>
              <a:ext cx="5758" cy="177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906"/>
                </a:cxn>
                <a:cxn ang="0">
                  <a:pos x="5740" y="1906"/>
                </a:cxn>
                <a:cxn ang="0">
                  <a:pos x="574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740" h="1906">
                  <a:moveTo>
                    <a:pt x="0" y="0"/>
                  </a:moveTo>
                  <a:lnTo>
                    <a:pt x="0" y="1906"/>
                  </a:lnTo>
                  <a:lnTo>
                    <a:pt x="5740" y="1906"/>
                  </a:lnTo>
                  <a:lnTo>
                    <a:pt x="574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cs-CZ"/>
            </a:p>
          </p:txBody>
        </p:sp>
      </p:grpSp>
      <p:sp>
        <p:nvSpPr>
          <p:cNvPr id="106507" name="Rectangle 11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736725"/>
            <a:ext cx="7772400" cy="1920875"/>
          </a:xfrm>
        </p:spPr>
        <p:txBody>
          <a:bodyPr/>
          <a:lstStyle>
            <a:lvl1pPr>
              <a:defRPr sz="6000"/>
            </a:lvl1pPr>
          </a:lstStyle>
          <a:p>
            <a:r>
              <a:rPr lang="cs-CZ"/>
              <a:t>Klepnutím lze upravit styl předlohy nadpisů.</a:t>
            </a:r>
          </a:p>
        </p:txBody>
      </p:sp>
      <p:sp>
        <p:nvSpPr>
          <p:cNvPr id="106508" name="Rectangle 12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cs-CZ"/>
              <a:t>Klepnutím lze upravit styl předlohy podnadpisů.</a:t>
            </a:r>
          </a:p>
        </p:txBody>
      </p:sp>
      <p:sp>
        <p:nvSpPr>
          <p:cNvPr id="13" name="Rectangle 13"/>
          <p:cNvSpPr>
            <a:spLocks noGrp="1" noChangeArrowheads="1"/>
          </p:cNvSpPr>
          <p:nvPr>
            <p:ph type="dt" sz="quarter" idx="10"/>
          </p:nvPr>
        </p:nvSpPr>
        <p:spPr>
          <a:xfrm>
            <a:off x="457200" y="6248400"/>
            <a:ext cx="2133600" cy="476250"/>
          </a:xfrm>
        </p:spPr>
        <p:txBody>
          <a:bodyPr/>
          <a:lstStyle>
            <a:lvl1pPr>
              <a:defRPr b="0" smtClean="0"/>
            </a:lvl1pPr>
          </a:lstStyle>
          <a:p>
            <a:pPr>
              <a:defRPr/>
            </a:pPr>
            <a:r>
              <a:rPr lang="cs-CZ"/>
              <a:t>SOŠS a SOU Kadaň</a:t>
            </a:r>
          </a:p>
        </p:txBody>
      </p:sp>
      <p:sp>
        <p:nvSpPr>
          <p:cNvPr id="14" name="Rectangle 14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51575"/>
            <a:ext cx="2895600" cy="476250"/>
          </a:xfrm>
        </p:spPr>
        <p:txBody>
          <a:bodyPr/>
          <a:lstStyle>
            <a:lvl1pPr>
              <a:defRPr b="0" smtClean="0"/>
            </a:lvl1pPr>
          </a:lstStyle>
          <a:p>
            <a:pPr>
              <a:defRPr/>
            </a:pPr>
            <a:r>
              <a:rPr lang="cs-CZ"/>
              <a:t>Genetika - Heterochromozomy</a:t>
            </a:r>
          </a:p>
        </p:txBody>
      </p:sp>
      <p:sp>
        <p:nvSpPr>
          <p:cNvPr id="15" name="Rectangle 15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54750"/>
            <a:ext cx="2133600" cy="476250"/>
          </a:xfrm>
        </p:spPr>
        <p:txBody>
          <a:bodyPr/>
          <a:lstStyle>
            <a:lvl1pPr>
              <a:defRPr b="0" smtClean="0"/>
            </a:lvl1pPr>
          </a:lstStyle>
          <a:p>
            <a:pPr>
              <a:defRPr/>
            </a:pPr>
            <a:fld id="{FA2C4333-6989-430F-9BCE-9DF551BF1E63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  <p:transition>
    <p:zo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cs-CZ"/>
              <a:t>SOŠS a SOU Kadaň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D39346E-3FCC-4405-A14E-44F20802BFA7}" type="slidenum">
              <a:rPr lang="cs-CZ"/>
              <a:pPr>
                <a:defRPr/>
              </a:pPr>
              <a:t>‹#›</a:t>
            </a:fld>
            <a:endParaRPr lang="cs-CZ"/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cs-CZ"/>
              <a:t>Genetika - Heterochromozomy</a:t>
            </a:r>
          </a:p>
        </p:txBody>
      </p:sp>
    </p:spTree>
  </p:cSld>
  <p:clrMapOvr>
    <a:masterClrMapping/>
  </p:clrMapOvr>
  <p:transition>
    <p:zo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cs-CZ"/>
              <a:t>SOŠS a SOU Kadaň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4FEAD7B-1D1A-494F-8CE2-5EE632E0C39F}" type="slidenum">
              <a:rPr lang="cs-CZ"/>
              <a:pPr>
                <a:defRPr/>
              </a:pPr>
              <a:t>‹#›</a:t>
            </a:fld>
            <a:endParaRPr lang="cs-CZ"/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cs-CZ"/>
              <a:t>Genetika - Heterochromozomy</a:t>
            </a:r>
          </a:p>
        </p:txBody>
      </p:sp>
    </p:spTree>
  </p:cSld>
  <p:clrMapOvr>
    <a:masterClrMapping/>
  </p:clrMapOvr>
  <p:transition>
    <p:zoom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Nadpis, text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cs-CZ"/>
              <a:t>SOŠS a SOU Kadaň</a:t>
            </a:r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E9E6107-1BC1-4E40-8ACA-D2CA90BCA762}" type="slidenum">
              <a:rPr lang="cs-CZ"/>
              <a:pPr>
                <a:defRPr/>
              </a:pPr>
              <a:t>‹#›</a:t>
            </a:fld>
            <a:endParaRPr lang="cs-CZ"/>
          </a:p>
        </p:txBody>
      </p:sp>
      <p:sp>
        <p:nvSpPr>
          <p:cNvPr id="7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cs-CZ"/>
              <a:t>Genetika - Heterochromozomy</a:t>
            </a:r>
          </a:p>
        </p:txBody>
      </p:sp>
    </p:spTree>
  </p:cSld>
  <p:clrMapOvr>
    <a:masterClrMapping/>
  </p:clrMapOvr>
  <p:transition>
    <p:zoom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 preserve="1">
  <p:cSld name="Nadpis, obsah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cs-CZ"/>
              <a:t>SOŠS a SOU Kadaň</a:t>
            </a:r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5367DC8-9E94-43A0-B214-55E83FAB4B54}" type="slidenum">
              <a:rPr lang="cs-CZ"/>
              <a:pPr>
                <a:defRPr/>
              </a:pPr>
              <a:t>‹#›</a:t>
            </a:fld>
            <a:endParaRPr lang="cs-CZ"/>
          </a:p>
        </p:txBody>
      </p:sp>
      <p:sp>
        <p:nvSpPr>
          <p:cNvPr id="7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cs-CZ"/>
              <a:t>Genetika - Heterochromozomy</a:t>
            </a:r>
          </a:p>
        </p:txBody>
      </p:sp>
    </p:spTree>
  </p:cSld>
  <p:clrMapOvr>
    <a:masterClrMapping/>
  </p:clrMapOvr>
  <p:transition>
    <p:zoom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Nadpis, text a 2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obsah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cs-CZ"/>
              <a:t>SOŠS a SOU Kadaň</a:t>
            </a:r>
          </a:p>
        </p:txBody>
      </p:sp>
      <p:sp>
        <p:nvSpPr>
          <p:cNvPr id="7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6FE7A4D-B020-473F-A0B8-DD635AFBE66F}" type="slidenum">
              <a:rPr lang="cs-CZ"/>
              <a:pPr>
                <a:defRPr/>
              </a:pPr>
              <a:t>‹#›</a:t>
            </a:fld>
            <a:endParaRPr lang="cs-CZ"/>
          </a:p>
        </p:txBody>
      </p:sp>
      <p:sp>
        <p:nvSpPr>
          <p:cNvPr id="8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cs-CZ"/>
              <a:t>Genetika - Heterochromozomy</a:t>
            </a:r>
          </a:p>
        </p:txBody>
      </p:sp>
    </p:spTree>
  </p:cSld>
  <p:clrMapOvr>
    <a:masterClrMapping/>
  </p:clrMapOvr>
  <p:transition>
    <p:zo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cs-CZ"/>
              <a:t>SOŠS a SOU Kadaň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7B5E6B0-CF8F-4F56-9A6A-94A43984CE4D}" type="slidenum">
              <a:rPr lang="cs-CZ"/>
              <a:pPr>
                <a:defRPr/>
              </a:pPr>
              <a:t>‹#›</a:t>
            </a:fld>
            <a:endParaRPr lang="cs-CZ"/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cs-CZ"/>
              <a:t>Genetika - Heterochromozomy</a:t>
            </a:r>
          </a:p>
        </p:txBody>
      </p:sp>
    </p:spTree>
  </p:cSld>
  <p:clrMapOvr>
    <a:masterClrMapping/>
  </p:clrMapOvr>
  <p:transition>
    <p:zo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cs-CZ"/>
              <a:t>SOŠS a SOU Kadaň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8B70553-D63B-4E61-84CB-6EDAC42D2F39}" type="slidenum">
              <a:rPr lang="cs-CZ"/>
              <a:pPr>
                <a:defRPr/>
              </a:pPr>
              <a:t>‹#›</a:t>
            </a:fld>
            <a:endParaRPr lang="cs-CZ"/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cs-CZ"/>
              <a:t>Genetika - Heterochromozomy</a:t>
            </a:r>
          </a:p>
        </p:txBody>
      </p:sp>
    </p:spTree>
  </p:cSld>
  <p:clrMapOvr>
    <a:masterClrMapping/>
  </p:clrMapOvr>
  <p:transition>
    <p:zo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cs-CZ"/>
              <a:t>SOŠS a SOU Kadaň</a:t>
            </a:r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662A97A-7354-4336-9A8F-474D56FB6808}" type="slidenum">
              <a:rPr lang="cs-CZ"/>
              <a:pPr>
                <a:defRPr/>
              </a:pPr>
              <a:t>‹#›</a:t>
            </a:fld>
            <a:endParaRPr lang="cs-CZ"/>
          </a:p>
        </p:txBody>
      </p:sp>
      <p:sp>
        <p:nvSpPr>
          <p:cNvPr id="7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cs-CZ"/>
              <a:t>Genetika - Heterochromozomy</a:t>
            </a:r>
          </a:p>
        </p:txBody>
      </p:sp>
    </p:spTree>
  </p:cSld>
  <p:clrMapOvr>
    <a:masterClrMapping/>
  </p:clrMapOvr>
  <p:transition>
    <p:zo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cs-CZ"/>
              <a:t>SOŠS a SOU Kadaň</a:t>
            </a:r>
          </a:p>
        </p:txBody>
      </p:sp>
      <p:sp>
        <p:nvSpPr>
          <p:cNvPr id="8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002B7E8-4819-4FE8-B9D4-CF20228DE1B2}" type="slidenum">
              <a:rPr lang="cs-CZ"/>
              <a:pPr>
                <a:defRPr/>
              </a:pPr>
              <a:t>‹#›</a:t>
            </a:fld>
            <a:endParaRPr lang="cs-CZ"/>
          </a:p>
        </p:txBody>
      </p:sp>
      <p:sp>
        <p:nvSpPr>
          <p:cNvPr id="9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cs-CZ"/>
              <a:t>Genetika - Heterochromozomy</a:t>
            </a:r>
          </a:p>
        </p:txBody>
      </p:sp>
    </p:spTree>
  </p:cSld>
  <p:clrMapOvr>
    <a:masterClrMapping/>
  </p:clrMapOvr>
  <p:transition>
    <p:zo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cs-CZ"/>
              <a:t>SOŠS a SOU Kadaň</a:t>
            </a:r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483EF8F-6804-41B0-937C-EF711A74647C}" type="slidenum">
              <a:rPr lang="cs-CZ"/>
              <a:pPr>
                <a:defRPr/>
              </a:pPr>
              <a:t>‹#›</a:t>
            </a:fld>
            <a:endParaRPr lang="cs-CZ"/>
          </a:p>
        </p:txBody>
      </p:sp>
      <p:sp>
        <p:nvSpPr>
          <p:cNvPr id="5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cs-CZ"/>
              <a:t>Genetika - Heterochromozomy</a:t>
            </a:r>
          </a:p>
        </p:txBody>
      </p:sp>
    </p:spTree>
  </p:cSld>
  <p:clrMapOvr>
    <a:masterClrMapping/>
  </p:clrMapOvr>
  <p:transition>
    <p:zo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cs-CZ"/>
              <a:t>SOŠS a SOU Kadaň</a:t>
            </a:r>
          </a:p>
        </p:txBody>
      </p:sp>
      <p:sp>
        <p:nvSpPr>
          <p:cNvPr id="3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D23719C-C2D0-46A5-870B-7BE91EB595EF}" type="slidenum">
              <a:rPr lang="cs-CZ"/>
              <a:pPr>
                <a:defRPr/>
              </a:pPr>
              <a:t>‹#›</a:t>
            </a:fld>
            <a:endParaRPr lang="cs-CZ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cs-CZ"/>
              <a:t>Genetika - Heterochromozomy</a:t>
            </a:r>
          </a:p>
        </p:txBody>
      </p:sp>
    </p:spTree>
  </p:cSld>
  <p:clrMapOvr>
    <a:masterClrMapping/>
  </p:clrMapOvr>
  <p:transition>
    <p:zo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cs-CZ"/>
              <a:t>SOŠS a SOU Kadaň</a:t>
            </a:r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3ABE833-D761-43D0-9D99-72D2DFA0138A}" type="slidenum">
              <a:rPr lang="cs-CZ"/>
              <a:pPr>
                <a:defRPr/>
              </a:pPr>
              <a:t>‹#›</a:t>
            </a:fld>
            <a:endParaRPr lang="cs-CZ"/>
          </a:p>
        </p:txBody>
      </p:sp>
      <p:sp>
        <p:nvSpPr>
          <p:cNvPr id="7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cs-CZ"/>
              <a:t>Genetika - Heterochromozomy</a:t>
            </a:r>
          </a:p>
        </p:txBody>
      </p:sp>
    </p:spTree>
  </p:cSld>
  <p:clrMapOvr>
    <a:masterClrMapping/>
  </p:clrMapOvr>
  <p:transition>
    <p:zo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cs-CZ" noProof="0" smtClean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cs-CZ"/>
              <a:t>SOŠS a SOU Kadaň</a:t>
            </a:r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7F3E133-3929-4AA8-9C42-C2B4F69A400D}" type="slidenum">
              <a:rPr lang="cs-CZ"/>
              <a:pPr>
                <a:defRPr/>
              </a:pPr>
              <a:t>‹#›</a:t>
            </a:fld>
            <a:endParaRPr lang="cs-CZ"/>
          </a:p>
        </p:txBody>
      </p:sp>
      <p:sp>
        <p:nvSpPr>
          <p:cNvPr id="7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cs-CZ"/>
              <a:t>Genetika - Heterochromozomy</a:t>
            </a:r>
          </a:p>
        </p:txBody>
      </p:sp>
    </p:spTree>
  </p:cSld>
  <p:clrMapOvr>
    <a:masterClrMapping/>
  </p:clrMapOvr>
  <p:transition>
    <p:zoom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4" name="Rectangle 2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5157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b="1" smtClean="0">
                <a:latin typeface="Arial" charset="0"/>
              </a:defRPr>
            </a:lvl1pPr>
          </a:lstStyle>
          <a:p>
            <a:pPr>
              <a:defRPr/>
            </a:pPr>
            <a:r>
              <a:rPr lang="cs-CZ"/>
              <a:t>SOŠS a SOU Kadaň</a:t>
            </a:r>
          </a:p>
        </p:txBody>
      </p:sp>
      <p:sp>
        <p:nvSpPr>
          <p:cNvPr id="105475" name="Rectangle 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b="1" smtClean="0">
                <a:latin typeface="Arial" charset="0"/>
              </a:defRPr>
            </a:lvl1pPr>
          </a:lstStyle>
          <a:p>
            <a:pPr>
              <a:defRPr/>
            </a:pPr>
            <a:fld id="{1AD29126-0F7B-44D3-9C29-8FFF96FBDE03}" type="slidenum">
              <a:rPr lang="cs-CZ"/>
              <a:pPr>
                <a:defRPr/>
              </a:pPr>
              <a:t>‹#›</a:t>
            </a:fld>
            <a:endParaRPr lang="cs-CZ"/>
          </a:p>
        </p:txBody>
      </p:sp>
      <p:grpSp>
        <p:nvGrpSpPr>
          <p:cNvPr id="1028" name="Group 4"/>
          <p:cNvGrpSpPr>
            <a:grpSpLocks/>
          </p:cNvGrpSpPr>
          <p:nvPr/>
        </p:nvGrpSpPr>
        <p:grpSpPr bwMode="auto">
          <a:xfrm>
            <a:off x="0" y="0"/>
            <a:ext cx="9140825" cy="6850063"/>
            <a:chOff x="0" y="0"/>
            <a:chExt cx="5758" cy="4315"/>
          </a:xfrm>
        </p:grpSpPr>
        <p:grpSp>
          <p:nvGrpSpPr>
            <p:cNvPr id="1032" name="Group 5"/>
            <p:cNvGrpSpPr>
              <a:grpSpLocks/>
            </p:cNvGrpSpPr>
            <p:nvPr userDrawn="1"/>
          </p:nvGrpSpPr>
          <p:grpSpPr bwMode="auto">
            <a:xfrm>
              <a:off x="1728" y="2230"/>
              <a:ext cx="4027" cy="2085"/>
              <a:chOff x="1728" y="2230"/>
              <a:chExt cx="4027" cy="2085"/>
            </a:xfrm>
          </p:grpSpPr>
          <p:sp>
            <p:nvSpPr>
              <p:cNvPr id="105478" name="Freeform 6"/>
              <p:cNvSpPr>
                <a:spLocks/>
              </p:cNvSpPr>
              <p:nvPr/>
            </p:nvSpPr>
            <p:spPr bwMode="hidden">
              <a:xfrm>
                <a:off x="1728" y="2644"/>
                <a:ext cx="2882" cy="1671"/>
              </a:xfrm>
              <a:custGeom>
                <a:avLst/>
                <a:gdLst/>
                <a:ahLst/>
                <a:cxnLst>
                  <a:cxn ang="0">
                    <a:pos x="2740" y="528"/>
                  </a:cxn>
                  <a:cxn ang="0">
                    <a:pos x="2632" y="484"/>
                  </a:cxn>
                  <a:cxn ang="0">
                    <a:pos x="2480" y="424"/>
                  </a:cxn>
                  <a:cxn ang="0">
                    <a:pos x="2203" y="343"/>
                  </a:cxn>
                  <a:cxn ang="0">
                    <a:pos x="1970" y="277"/>
                  </a:cxn>
                  <a:cxn ang="0">
                    <a:pos x="1807" y="212"/>
                  </a:cxn>
                  <a:cxn ang="0">
                    <a:pos x="1693" y="152"/>
                  </a:cxn>
                  <a:cxn ang="0">
                    <a:pos x="1628" y="103"/>
                  </a:cxn>
                  <a:cxn ang="0">
                    <a:pos x="1590" y="60"/>
                  </a:cxn>
                  <a:cxn ang="0">
                    <a:pos x="1579" y="27"/>
                  </a:cxn>
                  <a:cxn ang="0">
                    <a:pos x="1585" y="0"/>
                  </a:cxn>
                  <a:cxn ang="0">
                    <a:pos x="1557" y="49"/>
                  </a:cxn>
                  <a:cxn ang="0">
                    <a:pos x="1568" y="98"/>
                  </a:cxn>
                  <a:cxn ang="0">
                    <a:pos x="1617" y="141"/>
                  </a:cxn>
                  <a:cxn ang="0">
                    <a:pos x="1688" y="185"/>
                  </a:cxn>
                  <a:cxn ang="0">
                    <a:pos x="1791" y="228"/>
                  </a:cxn>
                  <a:cxn ang="0">
                    <a:pos x="2040" y="310"/>
                  </a:cxn>
                  <a:cxn ang="0">
                    <a:pos x="2285" y="381"/>
                  </a:cxn>
                  <a:cxn ang="0">
                    <a:pos x="2464" y="435"/>
                  </a:cxn>
                  <a:cxn ang="0">
                    <a:pos x="2605" y="484"/>
                  </a:cxn>
                  <a:cxn ang="0">
                    <a:pos x="2708" y="528"/>
                  </a:cxn>
                  <a:cxn ang="0">
                    <a:pos x="2768" y="560"/>
                  </a:cxn>
                  <a:cxn ang="0">
                    <a:pos x="2795" y="593"/>
                  </a:cxn>
                  <a:cxn ang="0">
                    <a:pos x="2795" y="642"/>
                  </a:cxn>
                  <a:cxn ang="0">
                    <a:pos x="2762" y="691"/>
                  </a:cxn>
                  <a:cxn ang="0">
                    <a:pos x="2692" y="735"/>
                  </a:cxn>
                  <a:cxn ang="0">
                    <a:pos x="2589" y="778"/>
                  </a:cxn>
                  <a:cxn ang="0">
                    <a:pos x="2458" y="822"/>
                  </a:cxn>
                  <a:cxn ang="0">
                    <a:pos x="2301" y="865"/>
                  </a:cxn>
                  <a:cxn ang="0">
                    <a:pos x="2030" y="930"/>
                  </a:cxn>
                  <a:cxn ang="0">
                    <a:pos x="1606" y="1034"/>
                  </a:cxn>
                  <a:cxn ang="0">
                    <a:pos x="1145" y="1164"/>
                  </a:cxn>
                  <a:cxn ang="0">
                    <a:pos x="673" y="1328"/>
                  </a:cxn>
                  <a:cxn ang="0">
                    <a:pos x="217" y="1545"/>
                  </a:cxn>
                  <a:cxn ang="0">
                    <a:pos x="353" y="1671"/>
                  </a:cxn>
                  <a:cxn ang="0">
                    <a:pos x="754" y="1469"/>
                  </a:cxn>
                  <a:cxn ang="0">
                    <a:pos x="1145" y="1311"/>
                  </a:cxn>
                  <a:cxn ang="0">
                    <a:pos x="1519" y="1186"/>
                  </a:cxn>
                  <a:cxn ang="0">
                    <a:pos x="1861" y="1083"/>
                  </a:cxn>
                  <a:cxn ang="0">
                    <a:pos x="2165" y="1007"/>
                  </a:cxn>
                  <a:cxn ang="0">
                    <a:pos x="2426" y="947"/>
                  </a:cxn>
                  <a:cxn ang="0">
                    <a:pos x="2626" y="892"/>
                  </a:cxn>
                  <a:cxn ang="0">
                    <a:pos x="2762" y="838"/>
                  </a:cxn>
                  <a:cxn ang="0">
                    <a:pos x="2827" y="794"/>
                  </a:cxn>
                  <a:cxn ang="0">
                    <a:pos x="2865" y="745"/>
                  </a:cxn>
                  <a:cxn ang="0">
                    <a:pos x="2882" y="702"/>
                  </a:cxn>
                  <a:cxn ang="0">
                    <a:pos x="2854" y="620"/>
                  </a:cxn>
                  <a:cxn ang="0">
                    <a:pos x="2800" y="560"/>
                  </a:cxn>
                  <a:cxn ang="0">
                    <a:pos x="2773" y="544"/>
                  </a:cxn>
                </a:cxnLst>
                <a:rect l="0" t="0" r="r" b="b"/>
                <a:pathLst>
                  <a:path w="2882" h="1671">
                    <a:moveTo>
                      <a:pt x="2773" y="544"/>
                    </a:moveTo>
                    <a:lnTo>
                      <a:pt x="2740" y="528"/>
                    </a:lnTo>
                    <a:lnTo>
                      <a:pt x="2692" y="506"/>
                    </a:lnTo>
                    <a:lnTo>
                      <a:pt x="2632" y="484"/>
                    </a:lnTo>
                    <a:lnTo>
                      <a:pt x="2561" y="457"/>
                    </a:lnTo>
                    <a:lnTo>
                      <a:pt x="2480" y="424"/>
                    </a:lnTo>
                    <a:lnTo>
                      <a:pt x="2388" y="397"/>
                    </a:lnTo>
                    <a:lnTo>
                      <a:pt x="2203" y="343"/>
                    </a:lnTo>
                    <a:lnTo>
                      <a:pt x="2078" y="310"/>
                    </a:lnTo>
                    <a:lnTo>
                      <a:pt x="1970" y="277"/>
                    </a:lnTo>
                    <a:lnTo>
                      <a:pt x="1878" y="245"/>
                    </a:lnTo>
                    <a:lnTo>
                      <a:pt x="1807" y="212"/>
                    </a:lnTo>
                    <a:lnTo>
                      <a:pt x="1742" y="179"/>
                    </a:lnTo>
                    <a:lnTo>
                      <a:pt x="1693" y="152"/>
                    </a:lnTo>
                    <a:lnTo>
                      <a:pt x="1655" y="125"/>
                    </a:lnTo>
                    <a:lnTo>
                      <a:pt x="1628" y="103"/>
                    </a:lnTo>
                    <a:lnTo>
                      <a:pt x="1606" y="81"/>
                    </a:lnTo>
                    <a:lnTo>
                      <a:pt x="1590" y="60"/>
                    </a:lnTo>
                    <a:lnTo>
                      <a:pt x="1585" y="43"/>
                    </a:lnTo>
                    <a:lnTo>
                      <a:pt x="1579" y="27"/>
                    </a:lnTo>
                    <a:lnTo>
                      <a:pt x="1585" y="5"/>
                    </a:lnTo>
                    <a:lnTo>
                      <a:pt x="1585" y="0"/>
                    </a:lnTo>
                    <a:lnTo>
                      <a:pt x="1568" y="27"/>
                    </a:lnTo>
                    <a:lnTo>
                      <a:pt x="1557" y="49"/>
                    </a:lnTo>
                    <a:lnTo>
                      <a:pt x="1557" y="76"/>
                    </a:lnTo>
                    <a:lnTo>
                      <a:pt x="1568" y="98"/>
                    </a:lnTo>
                    <a:lnTo>
                      <a:pt x="1590" y="120"/>
                    </a:lnTo>
                    <a:lnTo>
                      <a:pt x="1617" y="141"/>
                    </a:lnTo>
                    <a:lnTo>
                      <a:pt x="1650" y="163"/>
                    </a:lnTo>
                    <a:lnTo>
                      <a:pt x="1688" y="185"/>
                    </a:lnTo>
                    <a:lnTo>
                      <a:pt x="1737" y="207"/>
                    </a:lnTo>
                    <a:lnTo>
                      <a:pt x="1791" y="228"/>
                    </a:lnTo>
                    <a:lnTo>
                      <a:pt x="1905" y="267"/>
                    </a:lnTo>
                    <a:lnTo>
                      <a:pt x="2040" y="310"/>
                    </a:lnTo>
                    <a:lnTo>
                      <a:pt x="2182" y="348"/>
                    </a:lnTo>
                    <a:lnTo>
                      <a:pt x="2285" y="381"/>
                    </a:lnTo>
                    <a:lnTo>
                      <a:pt x="2382" y="408"/>
                    </a:lnTo>
                    <a:lnTo>
                      <a:pt x="2464" y="435"/>
                    </a:lnTo>
                    <a:lnTo>
                      <a:pt x="2540" y="462"/>
                    </a:lnTo>
                    <a:lnTo>
                      <a:pt x="2605" y="484"/>
                    </a:lnTo>
                    <a:lnTo>
                      <a:pt x="2659" y="506"/>
                    </a:lnTo>
                    <a:lnTo>
                      <a:pt x="2708" y="528"/>
                    </a:lnTo>
                    <a:lnTo>
                      <a:pt x="2740" y="544"/>
                    </a:lnTo>
                    <a:lnTo>
                      <a:pt x="2768" y="560"/>
                    </a:lnTo>
                    <a:lnTo>
                      <a:pt x="2784" y="577"/>
                    </a:lnTo>
                    <a:lnTo>
                      <a:pt x="2795" y="593"/>
                    </a:lnTo>
                    <a:lnTo>
                      <a:pt x="2800" y="615"/>
                    </a:lnTo>
                    <a:lnTo>
                      <a:pt x="2795" y="642"/>
                    </a:lnTo>
                    <a:lnTo>
                      <a:pt x="2784" y="664"/>
                    </a:lnTo>
                    <a:lnTo>
                      <a:pt x="2762" y="691"/>
                    </a:lnTo>
                    <a:lnTo>
                      <a:pt x="2730" y="713"/>
                    </a:lnTo>
                    <a:lnTo>
                      <a:pt x="2692" y="735"/>
                    </a:lnTo>
                    <a:lnTo>
                      <a:pt x="2643" y="756"/>
                    </a:lnTo>
                    <a:lnTo>
                      <a:pt x="2589" y="778"/>
                    </a:lnTo>
                    <a:lnTo>
                      <a:pt x="2529" y="800"/>
                    </a:lnTo>
                    <a:lnTo>
                      <a:pt x="2458" y="822"/>
                    </a:lnTo>
                    <a:lnTo>
                      <a:pt x="2382" y="843"/>
                    </a:lnTo>
                    <a:lnTo>
                      <a:pt x="2301" y="865"/>
                    </a:lnTo>
                    <a:lnTo>
                      <a:pt x="2214" y="887"/>
                    </a:lnTo>
                    <a:lnTo>
                      <a:pt x="2030" y="930"/>
                    </a:lnTo>
                    <a:lnTo>
                      <a:pt x="1823" y="979"/>
                    </a:lnTo>
                    <a:lnTo>
                      <a:pt x="1606" y="1034"/>
                    </a:lnTo>
                    <a:lnTo>
                      <a:pt x="1378" y="1094"/>
                    </a:lnTo>
                    <a:lnTo>
                      <a:pt x="1145" y="1164"/>
                    </a:lnTo>
                    <a:lnTo>
                      <a:pt x="912" y="1241"/>
                    </a:lnTo>
                    <a:lnTo>
                      <a:pt x="673" y="1328"/>
                    </a:lnTo>
                    <a:lnTo>
                      <a:pt x="440" y="1431"/>
                    </a:lnTo>
                    <a:lnTo>
                      <a:pt x="217" y="1545"/>
                    </a:lnTo>
                    <a:lnTo>
                      <a:pt x="0" y="1671"/>
                    </a:lnTo>
                    <a:lnTo>
                      <a:pt x="353" y="1671"/>
                    </a:lnTo>
                    <a:lnTo>
                      <a:pt x="554" y="1567"/>
                    </a:lnTo>
                    <a:lnTo>
                      <a:pt x="754" y="1469"/>
                    </a:lnTo>
                    <a:lnTo>
                      <a:pt x="955" y="1388"/>
                    </a:lnTo>
                    <a:lnTo>
                      <a:pt x="1145" y="1311"/>
                    </a:lnTo>
                    <a:lnTo>
                      <a:pt x="1335" y="1241"/>
                    </a:lnTo>
                    <a:lnTo>
                      <a:pt x="1519" y="1186"/>
                    </a:lnTo>
                    <a:lnTo>
                      <a:pt x="1693" y="1132"/>
                    </a:lnTo>
                    <a:lnTo>
                      <a:pt x="1861" y="1083"/>
                    </a:lnTo>
                    <a:lnTo>
                      <a:pt x="2019" y="1045"/>
                    </a:lnTo>
                    <a:lnTo>
                      <a:pt x="2165" y="1007"/>
                    </a:lnTo>
                    <a:lnTo>
                      <a:pt x="2301" y="974"/>
                    </a:lnTo>
                    <a:lnTo>
                      <a:pt x="2426" y="947"/>
                    </a:lnTo>
                    <a:lnTo>
                      <a:pt x="2534" y="914"/>
                    </a:lnTo>
                    <a:lnTo>
                      <a:pt x="2626" y="892"/>
                    </a:lnTo>
                    <a:lnTo>
                      <a:pt x="2702" y="865"/>
                    </a:lnTo>
                    <a:lnTo>
                      <a:pt x="2762" y="838"/>
                    </a:lnTo>
                    <a:lnTo>
                      <a:pt x="2800" y="816"/>
                    </a:lnTo>
                    <a:lnTo>
                      <a:pt x="2827" y="794"/>
                    </a:lnTo>
                    <a:lnTo>
                      <a:pt x="2849" y="767"/>
                    </a:lnTo>
                    <a:lnTo>
                      <a:pt x="2865" y="745"/>
                    </a:lnTo>
                    <a:lnTo>
                      <a:pt x="2876" y="724"/>
                    </a:lnTo>
                    <a:lnTo>
                      <a:pt x="2882" y="702"/>
                    </a:lnTo>
                    <a:lnTo>
                      <a:pt x="2876" y="658"/>
                    </a:lnTo>
                    <a:lnTo>
                      <a:pt x="2854" y="620"/>
                    </a:lnTo>
                    <a:lnTo>
                      <a:pt x="2833" y="588"/>
                    </a:lnTo>
                    <a:lnTo>
                      <a:pt x="2800" y="560"/>
                    </a:lnTo>
                    <a:lnTo>
                      <a:pt x="2773" y="544"/>
                    </a:lnTo>
                    <a:lnTo>
                      <a:pt x="2773" y="54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cs-CZ"/>
              </a:p>
            </p:txBody>
          </p:sp>
          <p:sp>
            <p:nvSpPr>
              <p:cNvPr id="105479" name="Freeform 7"/>
              <p:cNvSpPr>
                <a:spLocks/>
              </p:cNvSpPr>
              <p:nvPr/>
            </p:nvSpPr>
            <p:spPr bwMode="hidden">
              <a:xfrm>
                <a:off x="4170" y="2671"/>
                <a:ext cx="1259" cy="811"/>
              </a:xfrm>
              <a:custGeom>
                <a:avLst/>
                <a:gdLst/>
                <a:ahLst/>
                <a:cxnLst>
                  <a:cxn ang="0">
                    <a:pos x="1259" y="615"/>
                  </a:cxn>
                  <a:cxn ang="0">
                    <a:pos x="1248" y="588"/>
                  </a:cxn>
                  <a:cxn ang="0">
                    <a:pos x="1237" y="566"/>
                  </a:cxn>
                  <a:cxn ang="0">
                    <a:pos x="1216" y="539"/>
                  </a:cxn>
                  <a:cxn ang="0">
                    <a:pos x="1188" y="517"/>
                  </a:cxn>
                  <a:cxn ang="0">
                    <a:pos x="1123" y="479"/>
                  </a:cxn>
                  <a:cxn ang="0">
                    <a:pos x="1042" y="441"/>
                  </a:cxn>
                  <a:cxn ang="0">
                    <a:pos x="944" y="408"/>
                  </a:cxn>
                  <a:cxn ang="0">
                    <a:pos x="841" y="381"/>
                  </a:cxn>
                  <a:cxn ang="0">
                    <a:pos x="727" y="348"/>
                  </a:cxn>
                  <a:cxn ang="0">
                    <a:pos x="613" y="321"/>
                  </a:cxn>
                  <a:cxn ang="0">
                    <a:pos x="499" y="294"/>
                  </a:cxn>
                  <a:cxn ang="0">
                    <a:pos x="391" y="261"/>
                  </a:cxn>
                  <a:cxn ang="0">
                    <a:pos x="288" y="229"/>
                  </a:cxn>
                  <a:cxn ang="0">
                    <a:pos x="195" y="196"/>
                  </a:cxn>
                  <a:cxn ang="0">
                    <a:pos x="119" y="152"/>
                  </a:cxn>
                  <a:cxn ang="0">
                    <a:pos x="54" y="109"/>
                  </a:cxn>
                  <a:cxn ang="0">
                    <a:pos x="33" y="87"/>
                  </a:cxn>
                  <a:cxn ang="0">
                    <a:pos x="16" y="60"/>
                  </a:cxn>
                  <a:cxn ang="0">
                    <a:pos x="5" y="33"/>
                  </a:cxn>
                  <a:cxn ang="0">
                    <a:pos x="0" y="0"/>
                  </a:cxn>
                  <a:cxn ang="0">
                    <a:pos x="0" y="6"/>
                  </a:cxn>
                  <a:cxn ang="0">
                    <a:pos x="0" y="11"/>
                  </a:cxn>
                  <a:cxn ang="0">
                    <a:pos x="0" y="38"/>
                  </a:cxn>
                  <a:cxn ang="0">
                    <a:pos x="5" y="60"/>
                  </a:cxn>
                  <a:cxn ang="0">
                    <a:pos x="16" y="87"/>
                  </a:cxn>
                  <a:cxn ang="0">
                    <a:pos x="33" y="114"/>
                  </a:cxn>
                  <a:cxn ang="0">
                    <a:pos x="54" y="142"/>
                  </a:cxn>
                  <a:cxn ang="0">
                    <a:pos x="87" y="174"/>
                  </a:cxn>
                  <a:cxn ang="0">
                    <a:pos x="125" y="207"/>
                  </a:cxn>
                  <a:cxn ang="0">
                    <a:pos x="179" y="240"/>
                  </a:cxn>
                  <a:cxn ang="0">
                    <a:pos x="244" y="278"/>
                  </a:cxn>
                  <a:cxn ang="0">
                    <a:pos x="326" y="310"/>
                  </a:cxn>
                  <a:cxn ang="0">
                    <a:pos x="418" y="348"/>
                  </a:cxn>
                  <a:cxn ang="0">
                    <a:pos x="526" y="381"/>
                  </a:cxn>
                  <a:cxn ang="0">
                    <a:pos x="657" y="414"/>
                  </a:cxn>
                  <a:cxn ang="0">
                    <a:pos x="749" y="435"/>
                  </a:cxn>
                  <a:cxn ang="0">
                    <a:pos x="830" y="463"/>
                  </a:cxn>
                  <a:cxn ang="0">
                    <a:pos x="901" y="490"/>
                  </a:cxn>
                  <a:cxn ang="0">
                    <a:pos x="966" y="512"/>
                  </a:cxn>
                  <a:cxn ang="0">
                    <a:pos x="1015" y="539"/>
                  </a:cxn>
                  <a:cxn ang="0">
                    <a:pos x="1053" y="566"/>
                  </a:cxn>
                  <a:cxn ang="0">
                    <a:pos x="1080" y="593"/>
                  </a:cxn>
                  <a:cxn ang="0">
                    <a:pos x="1102" y="620"/>
                  </a:cxn>
                  <a:cxn ang="0">
                    <a:pos x="1112" y="648"/>
                  </a:cxn>
                  <a:cxn ang="0">
                    <a:pos x="1118" y="675"/>
                  </a:cxn>
                  <a:cxn ang="0">
                    <a:pos x="1112" y="697"/>
                  </a:cxn>
                  <a:cxn ang="0">
                    <a:pos x="1096" y="724"/>
                  </a:cxn>
                  <a:cxn ang="0">
                    <a:pos x="1080" y="746"/>
                  </a:cxn>
                  <a:cxn ang="0">
                    <a:pos x="1053" y="767"/>
                  </a:cxn>
                  <a:cxn ang="0">
                    <a:pos x="1015" y="789"/>
                  </a:cxn>
                  <a:cxn ang="0">
                    <a:pos x="977" y="811"/>
                  </a:cxn>
                  <a:cxn ang="0">
                    <a:pos x="1047" y="789"/>
                  </a:cxn>
                  <a:cxn ang="0">
                    <a:pos x="1107" y="767"/>
                  </a:cxn>
                  <a:cxn ang="0">
                    <a:pos x="1156" y="746"/>
                  </a:cxn>
                  <a:cxn ang="0">
                    <a:pos x="1199" y="724"/>
                  </a:cxn>
                  <a:cxn ang="0">
                    <a:pos x="1226" y="702"/>
                  </a:cxn>
                  <a:cxn ang="0">
                    <a:pos x="1248" y="675"/>
                  </a:cxn>
                  <a:cxn ang="0">
                    <a:pos x="1259" y="648"/>
                  </a:cxn>
                  <a:cxn ang="0">
                    <a:pos x="1259" y="615"/>
                  </a:cxn>
                  <a:cxn ang="0">
                    <a:pos x="1259" y="615"/>
                  </a:cxn>
                </a:cxnLst>
                <a:rect l="0" t="0" r="r" b="b"/>
                <a:pathLst>
                  <a:path w="1259" h="811">
                    <a:moveTo>
                      <a:pt x="1259" y="615"/>
                    </a:moveTo>
                    <a:lnTo>
                      <a:pt x="1248" y="588"/>
                    </a:lnTo>
                    <a:lnTo>
                      <a:pt x="1237" y="566"/>
                    </a:lnTo>
                    <a:lnTo>
                      <a:pt x="1216" y="539"/>
                    </a:lnTo>
                    <a:lnTo>
                      <a:pt x="1188" y="517"/>
                    </a:lnTo>
                    <a:lnTo>
                      <a:pt x="1123" y="479"/>
                    </a:lnTo>
                    <a:lnTo>
                      <a:pt x="1042" y="441"/>
                    </a:lnTo>
                    <a:lnTo>
                      <a:pt x="944" y="408"/>
                    </a:lnTo>
                    <a:lnTo>
                      <a:pt x="841" y="381"/>
                    </a:lnTo>
                    <a:lnTo>
                      <a:pt x="727" y="348"/>
                    </a:lnTo>
                    <a:lnTo>
                      <a:pt x="613" y="321"/>
                    </a:lnTo>
                    <a:lnTo>
                      <a:pt x="499" y="294"/>
                    </a:lnTo>
                    <a:lnTo>
                      <a:pt x="391" y="261"/>
                    </a:lnTo>
                    <a:lnTo>
                      <a:pt x="288" y="229"/>
                    </a:lnTo>
                    <a:lnTo>
                      <a:pt x="195" y="196"/>
                    </a:lnTo>
                    <a:lnTo>
                      <a:pt x="119" y="152"/>
                    </a:lnTo>
                    <a:lnTo>
                      <a:pt x="54" y="109"/>
                    </a:lnTo>
                    <a:lnTo>
                      <a:pt x="33" y="87"/>
                    </a:lnTo>
                    <a:lnTo>
                      <a:pt x="16" y="60"/>
                    </a:lnTo>
                    <a:lnTo>
                      <a:pt x="5" y="33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11"/>
                    </a:lnTo>
                    <a:lnTo>
                      <a:pt x="0" y="38"/>
                    </a:lnTo>
                    <a:lnTo>
                      <a:pt x="5" y="60"/>
                    </a:lnTo>
                    <a:lnTo>
                      <a:pt x="16" y="87"/>
                    </a:lnTo>
                    <a:lnTo>
                      <a:pt x="33" y="114"/>
                    </a:lnTo>
                    <a:lnTo>
                      <a:pt x="54" y="142"/>
                    </a:lnTo>
                    <a:lnTo>
                      <a:pt x="87" y="174"/>
                    </a:lnTo>
                    <a:lnTo>
                      <a:pt x="125" y="207"/>
                    </a:lnTo>
                    <a:lnTo>
                      <a:pt x="179" y="240"/>
                    </a:lnTo>
                    <a:lnTo>
                      <a:pt x="244" y="278"/>
                    </a:lnTo>
                    <a:lnTo>
                      <a:pt x="326" y="310"/>
                    </a:lnTo>
                    <a:lnTo>
                      <a:pt x="418" y="348"/>
                    </a:lnTo>
                    <a:lnTo>
                      <a:pt x="526" y="381"/>
                    </a:lnTo>
                    <a:lnTo>
                      <a:pt x="657" y="414"/>
                    </a:lnTo>
                    <a:lnTo>
                      <a:pt x="749" y="435"/>
                    </a:lnTo>
                    <a:lnTo>
                      <a:pt x="830" y="463"/>
                    </a:lnTo>
                    <a:lnTo>
                      <a:pt x="901" y="490"/>
                    </a:lnTo>
                    <a:lnTo>
                      <a:pt x="966" y="512"/>
                    </a:lnTo>
                    <a:lnTo>
                      <a:pt x="1015" y="539"/>
                    </a:lnTo>
                    <a:lnTo>
                      <a:pt x="1053" y="566"/>
                    </a:lnTo>
                    <a:lnTo>
                      <a:pt x="1080" y="593"/>
                    </a:lnTo>
                    <a:lnTo>
                      <a:pt x="1102" y="620"/>
                    </a:lnTo>
                    <a:lnTo>
                      <a:pt x="1112" y="648"/>
                    </a:lnTo>
                    <a:lnTo>
                      <a:pt x="1118" y="675"/>
                    </a:lnTo>
                    <a:lnTo>
                      <a:pt x="1112" y="697"/>
                    </a:lnTo>
                    <a:lnTo>
                      <a:pt x="1096" y="724"/>
                    </a:lnTo>
                    <a:lnTo>
                      <a:pt x="1080" y="746"/>
                    </a:lnTo>
                    <a:lnTo>
                      <a:pt x="1053" y="767"/>
                    </a:lnTo>
                    <a:lnTo>
                      <a:pt x="1015" y="789"/>
                    </a:lnTo>
                    <a:lnTo>
                      <a:pt x="977" y="811"/>
                    </a:lnTo>
                    <a:lnTo>
                      <a:pt x="1047" y="789"/>
                    </a:lnTo>
                    <a:lnTo>
                      <a:pt x="1107" y="767"/>
                    </a:lnTo>
                    <a:lnTo>
                      <a:pt x="1156" y="746"/>
                    </a:lnTo>
                    <a:lnTo>
                      <a:pt x="1199" y="724"/>
                    </a:lnTo>
                    <a:lnTo>
                      <a:pt x="1226" y="702"/>
                    </a:lnTo>
                    <a:lnTo>
                      <a:pt x="1248" y="675"/>
                    </a:lnTo>
                    <a:lnTo>
                      <a:pt x="1259" y="648"/>
                    </a:lnTo>
                    <a:lnTo>
                      <a:pt x="1259" y="615"/>
                    </a:lnTo>
                    <a:lnTo>
                      <a:pt x="1259" y="61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cs-CZ"/>
              </a:p>
            </p:txBody>
          </p:sp>
          <p:sp>
            <p:nvSpPr>
              <p:cNvPr id="105480" name="Freeform 8"/>
              <p:cNvSpPr>
                <a:spLocks/>
              </p:cNvSpPr>
              <p:nvPr/>
            </p:nvSpPr>
            <p:spPr bwMode="hidden">
              <a:xfrm>
                <a:off x="2900" y="3346"/>
                <a:ext cx="2849" cy="969"/>
              </a:xfrm>
              <a:custGeom>
                <a:avLst/>
                <a:gdLst/>
                <a:ahLst/>
                <a:cxnLst>
                  <a:cxn ang="0">
                    <a:pos x="92" y="958"/>
                  </a:cxn>
                  <a:cxn ang="0">
                    <a:pos x="0" y="969"/>
                  </a:cxn>
                  <a:cxn ang="0">
                    <a:pos x="391" y="969"/>
                  </a:cxn>
                  <a:cxn ang="0">
                    <a:pos x="434" y="947"/>
                  </a:cxn>
                  <a:cxn ang="0">
                    <a:pos x="483" y="914"/>
                  </a:cxn>
                  <a:cxn ang="0">
                    <a:pos x="554" y="876"/>
                  </a:cxn>
                  <a:cxn ang="0">
                    <a:pos x="635" y="838"/>
                  </a:cxn>
                  <a:cxn ang="0">
                    <a:pos x="727" y="794"/>
                  </a:cxn>
                  <a:cxn ang="0">
                    <a:pos x="836" y="745"/>
                  </a:cxn>
                  <a:cxn ang="0">
                    <a:pos x="961" y="696"/>
                  </a:cxn>
                  <a:cxn ang="0">
                    <a:pos x="1102" y="642"/>
                  </a:cxn>
                  <a:cxn ang="0">
                    <a:pos x="1259" y="582"/>
                  </a:cxn>
                  <a:cxn ang="0">
                    <a:pos x="1433" y="522"/>
                  </a:cxn>
                  <a:cxn ang="0">
                    <a:pos x="1623" y="462"/>
                  </a:cxn>
                  <a:cxn ang="0">
                    <a:pos x="1829" y="403"/>
                  </a:cxn>
                  <a:cxn ang="0">
                    <a:pos x="2057" y="343"/>
                  </a:cxn>
                  <a:cxn ang="0">
                    <a:pos x="2301" y="283"/>
                  </a:cxn>
                  <a:cxn ang="0">
                    <a:pos x="2567" y="223"/>
                  </a:cxn>
                  <a:cxn ang="0">
                    <a:pos x="2849" y="163"/>
                  </a:cxn>
                  <a:cxn ang="0">
                    <a:pos x="2849" y="0"/>
                  </a:cxn>
                  <a:cxn ang="0">
                    <a:pos x="2817" y="16"/>
                  </a:cxn>
                  <a:cxn ang="0">
                    <a:pos x="2773" y="33"/>
                  </a:cxn>
                  <a:cxn ang="0">
                    <a:pos x="2719" y="54"/>
                  </a:cxn>
                  <a:cxn ang="0">
                    <a:pos x="2648" y="76"/>
                  </a:cxn>
                  <a:cxn ang="0">
                    <a:pos x="2572" y="98"/>
                  </a:cxn>
                  <a:cxn ang="0">
                    <a:pos x="2491" y="120"/>
                  </a:cxn>
                  <a:cxn ang="0">
                    <a:pos x="2399" y="147"/>
                  </a:cxn>
                  <a:cxn ang="0">
                    <a:pos x="2301" y="169"/>
                  </a:cxn>
                  <a:cxn ang="0">
                    <a:pos x="2095" y="223"/>
                  </a:cxn>
                  <a:cxn ang="0">
                    <a:pos x="1889" y="277"/>
                  </a:cxn>
                  <a:cxn ang="0">
                    <a:pos x="1688" y="326"/>
                  </a:cxn>
                  <a:cxn ang="0">
                    <a:pos x="1590" y="354"/>
                  </a:cxn>
                  <a:cxn ang="0">
                    <a:pos x="1503" y="381"/>
                  </a:cxn>
                  <a:cxn ang="0">
                    <a:pos x="1107" y="506"/>
                  </a:cxn>
                  <a:cxn ang="0">
                    <a:pos x="912" y="577"/>
                  </a:cxn>
                  <a:cxn ang="0">
                    <a:pos x="727" y="647"/>
                  </a:cxn>
                  <a:cxn ang="0">
                    <a:pos x="548" y="718"/>
                  </a:cxn>
                  <a:cxn ang="0">
                    <a:pos x="380" y="794"/>
                  </a:cxn>
                  <a:cxn ang="0">
                    <a:pos x="228" y="876"/>
                  </a:cxn>
                  <a:cxn ang="0">
                    <a:pos x="92" y="958"/>
                  </a:cxn>
                  <a:cxn ang="0">
                    <a:pos x="92" y="958"/>
                  </a:cxn>
                </a:cxnLst>
                <a:rect l="0" t="0" r="r" b="b"/>
                <a:pathLst>
                  <a:path w="2849" h="969">
                    <a:moveTo>
                      <a:pt x="92" y="958"/>
                    </a:moveTo>
                    <a:lnTo>
                      <a:pt x="0" y="969"/>
                    </a:lnTo>
                    <a:lnTo>
                      <a:pt x="391" y="969"/>
                    </a:lnTo>
                    <a:lnTo>
                      <a:pt x="434" y="947"/>
                    </a:lnTo>
                    <a:lnTo>
                      <a:pt x="483" y="914"/>
                    </a:lnTo>
                    <a:lnTo>
                      <a:pt x="554" y="876"/>
                    </a:lnTo>
                    <a:lnTo>
                      <a:pt x="635" y="838"/>
                    </a:lnTo>
                    <a:lnTo>
                      <a:pt x="727" y="794"/>
                    </a:lnTo>
                    <a:lnTo>
                      <a:pt x="836" y="745"/>
                    </a:lnTo>
                    <a:lnTo>
                      <a:pt x="961" y="696"/>
                    </a:lnTo>
                    <a:lnTo>
                      <a:pt x="1102" y="642"/>
                    </a:lnTo>
                    <a:lnTo>
                      <a:pt x="1259" y="582"/>
                    </a:lnTo>
                    <a:lnTo>
                      <a:pt x="1433" y="522"/>
                    </a:lnTo>
                    <a:lnTo>
                      <a:pt x="1623" y="462"/>
                    </a:lnTo>
                    <a:lnTo>
                      <a:pt x="1829" y="403"/>
                    </a:lnTo>
                    <a:lnTo>
                      <a:pt x="2057" y="343"/>
                    </a:lnTo>
                    <a:lnTo>
                      <a:pt x="2301" y="283"/>
                    </a:lnTo>
                    <a:lnTo>
                      <a:pt x="2567" y="223"/>
                    </a:lnTo>
                    <a:lnTo>
                      <a:pt x="2849" y="163"/>
                    </a:lnTo>
                    <a:lnTo>
                      <a:pt x="2849" y="0"/>
                    </a:lnTo>
                    <a:lnTo>
                      <a:pt x="2817" y="16"/>
                    </a:lnTo>
                    <a:lnTo>
                      <a:pt x="2773" y="33"/>
                    </a:lnTo>
                    <a:lnTo>
                      <a:pt x="2719" y="54"/>
                    </a:lnTo>
                    <a:lnTo>
                      <a:pt x="2648" y="76"/>
                    </a:lnTo>
                    <a:lnTo>
                      <a:pt x="2572" y="98"/>
                    </a:lnTo>
                    <a:lnTo>
                      <a:pt x="2491" y="120"/>
                    </a:lnTo>
                    <a:lnTo>
                      <a:pt x="2399" y="147"/>
                    </a:lnTo>
                    <a:lnTo>
                      <a:pt x="2301" y="169"/>
                    </a:lnTo>
                    <a:lnTo>
                      <a:pt x="2095" y="223"/>
                    </a:lnTo>
                    <a:lnTo>
                      <a:pt x="1889" y="277"/>
                    </a:lnTo>
                    <a:lnTo>
                      <a:pt x="1688" y="326"/>
                    </a:lnTo>
                    <a:lnTo>
                      <a:pt x="1590" y="354"/>
                    </a:lnTo>
                    <a:lnTo>
                      <a:pt x="1503" y="381"/>
                    </a:lnTo>
                    <a:lnTo>
                      <a:pt x="1107" y="506"/>
                    </a:lnTo>
                    <a:lnTo>
                      <a:pt x="912" y="577"/>
                    </a:lnTo>
                    <a:lnTo>
                      <a:pt x="727" y="647"/>
                    </a:lnTo>
                    <a:lnTo>
                      <a:pt x="548" y="718"/>
                    </a:lnTo>
                    <a:lnTo>
                      <a:pt x="380" y="794"/>
                    </a:lnTo>
                    <a:lnTo>
                      <a:pt x="228" y="876"/>
                    </a:lnTo>
                    <a:lnTo>
                      <a:pt x="92" y="958"/>
                    </a:lnTo>
                    <a:lnTo>
                      <a:pt x="92" y="95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1961"/>
                      <a:invGamma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cs-CZ"/>
              </a:p>
            </p:txBody>
          </p:sp>
          <p:sp>
            <p:nvSpPr>
              <p:cNvPr id="105481" name="Freeform 9"/>
              <p:cNvSpPr>
                <a:spLocks/>
              </p:cNvSpPr>
              <p:nvPr/>
            </p:nvSpPr>
            <p:spPr bwMode="hidden">
              <a:xfrm>
                <a:off x="2748" y="2230"/>
                <a:ext cx="3007" cy="2085"/>
              </a:xfrm>
              <a:custGeom>
                <a:avLst/>
                <a:gdLst/>
                <a:ahLst/>
                <a:cxnLst>
                  <a:cxn ang="0">
                    <a:pos x="1433" y="474"/>
                  </a:cxn>
                  <a:cxn ang="0">
                    <a:pos x="1460" y="528"/>
                  </a:cxn>
                  <a:cxn ang="0">
                    <a:pos x="1541" y="593"/>
                  </a:cxn>
                  <a:cxn ang="0">
                    <a:pos x="1715" y="670"/>
                  </a:cxn>
                  <a:cxn ang="0">
                    <a:pos x="1927" y="735"/>
                  </a:cxn>
                  <a:cxn ang="0">
                    <a:pos x="2155" y="789"/>
                  </a:cxn>
                  <a:cxn ang="0">
                    <a:pos x="2372" y="849"/>
                  </a:cxn>
                  <a:cxn ang="0">
                    <a:pos x="2551" y="920"/>
                  </a:cxn>
                  <a:cxn ang="0">
                    <a:pos x="2638" y="980"/>
                  </a:cxn>
                  <a:cxn ang="0">
                    <a:pos x="2676" y="1029"/>
                  </a:cxn>
                  <a:cxn ang="0">
                    <a:pos x="2681" y="1083"/>
                  </a:cxn>
                  <a:cxn ang="0">
                    <a:pos x="2665" y="1127"/>
                  </a:cxn>
                  <a:cxn ang="0">
                    <a:pos x="2616" y="1170"/>
                  </a:cxn>
                  <a:cxn ang="0">
                    <a:pos x="2545" y="1208"/>
                  </a:cxn>
                  <a:cxn ang="0">
                    <a:pos x="2448" y="1241"/>
                  </a:cxn>
                  <a:cxn ang="0">
                    <a:pos x="2328" y="1274"/>
                  </a:cxn>
                  <a:cxn ang="0">
                    <a:pos x="2106" y="1328"/>
                  </a:cxn>
                  <a:cxn ang="0">
                    <a:pos x="1742" y="1421"/>
                  </a:cxn>
                  <a:cxn ang="0">
                    <a:pos x="1308" y="1540"/>
                  </a:cxn>
                  <a:cxn ang="0">
                    <a:pos x="820" y="1709"/>
                  </a:cxn>
                  <a:cxn ang="0">
                    <a:pos x="282" y="1943"/>
                  </a:cxn>
                  <a:cxn ang="0">
                    <a:pos x="152" y="2085"/>
                  </a:cxn>
                  <a:cxn ang="0">
                    <a:pos x="386" y="1992"/>
                  </a:cxn>
                  <a:cxn ang="0">
                    <a:pos x="700" y="1834"/>
                  </a:cxn>
                  <a:cxn ang="0">
                    <a:pos x="1064" y="1693"/>
                  </a:cxn>
                  <a:cxn ang="0">
                    <a:pos x="1661" y="1497"/>
                  </a:cxn>
                  <a:cxn ang="0">
                    <a:pos x="1845" y="1442"/>
                  </a:cxn>
                  <a:cxn ang="0">
                    <a:pos x="2252" y="1339"/>
                  </a:cxn>
                  <a:cxn ang="0">
                    <a:pos x="2551" y="1263"/>
                  </a:cxn>
                  <a:cxn ang="0">
                    <a:pos x="2730" y="1214"/>
                  </a:cxn>
                  <a:cxn ang="0">
                    <a:pos x="2876" y="1170"/>
                  </a:cxn>
                  <a:cxn ang="0">
                    <a:pos x="2974" y="1132"/>
                  </a:cxn>
                  <a:cxn ang="0">
                    <a:pos x="3007" y="871"/>
                  </a:cxn>
                  <a:cxn ang="0">
                    <a:pos x="2860" y="844"/>
                  </a:cxn>
                  <a:cxn ang="0">
                    <a:pos x="2670" y="806"/>
                  </a:cxn>
                  <a:cxn ang="0">
                    <a:pos x="2458" y="757"/>
                  </a:cxn>
                  <a:cxn ang="0">
                    <a:pos x="2138" y="670"/>
                  </a:cxn>
                  <a:cxn ang="0">
                    <a:pos x="1959" y="604"/>
                  </a:cxn>
                  <a:cxn ang="0">
                    <a:pos x="1824" y="534"/>
                  </a:cxn>
                  <a:cxn ang="0">
                    <a:pos x="1769" y="474"/>
                  </a:cxn>
                  <a:cxn ang="0">
                    <a:pos x="1753" y="436"/>
                  </a:cxn>
                  <a:cxn ang="0">
                    <a:pos x="1780" y="381"/>
                  </a:cxn>
                  <a:cxn ang="0">
                    <a:pos x="1862" y="316"/>
                  </a:cxn>
                  <a:cxn ang="0">
                    <a:pos x="1986" y="267"/>
                  </a:cxn>
                  <a:cxn ang="0">
                    <a:pos x="2149" y="229"/>
                  </a:cxn>
                  <a:cxn ang="0">
                    <a:pos x="2431" y="180"/>
                  </a:cxn>
                  <a:cxn ang="0">
                    <a:pos x="2827" y="125"/>
                  </a:cxn>
                  <a:cxn ang="0">
                    <a:pos x="3007" y="87"/>
                  </a:cxn>
                  <a:cxn ang="0">
                    <a:pos x="2909" y="22"/>
                  </a:cxn>
                  <a:cxn ang="0">
                    <a:pos x="2676" y="66"/>
                  </a:cxn>
                  <a:cxn ang="0">
                    <a:pos x="2285" y="120"/>
                  </a:cxn>
                  <a:cxn ang="0">
                    <a:pos x="2030" y="158"/>
                  </a:cxn>
                  <a:cxn ang="0">
                    <a:pos x="1791" y="202"/>
                  </a:cxn>
                  <a:cxn ang="0">
                    <a:pos x="1601" y="261"/>
                  </a:cxn>
                  <a:cxn ang="0">
                    <a:pos x="1471" y="338"/>
                  </a:cxn>
                  <a:cxn ang="0">
                    <a:pos x="1438" y="387"/>
                  </a:cxn>
                  <a:cxn ang="0">
                    <a:pos x="1427" y="441"/>
                  </a:cxn>
                </a:cxnLst>
                <a:rect l="0" t="0" r="r" b="b"/>
                <a:pathLst>
                  <a:path w="3007" h="2085">
                    <a:moveTo>
                      <a:pt x="1427" y="441"/>
                    </a:moveTo>
                    <a:lnTo>
                      <a:pt x="1433" y="474"/>
                    </a:lnTo>
                    <a:lnTo>
                      <a:pt x="1444" y="501"/>
                    </a:lnTo>
                    <a:lnTo>
                      <a:pt x="1460" y="528"/>
                    </a:lnTo>
                    <a:lnTo>
                      <a:pt x="1482" y="550"/>
                    </a:lnTo>
                    <a:lnTo>
                      <a:pt x="1541" y="593"/>
                    </a:lnTo>
                    <a:lnTo>
                      <a:pt x="1623" y="637"/>
                    </a:lnTo>
                    <a:lnTo>
                      <a:pt x="1715" y="670"/>
                    </a:lnTo>
                    <a:lnTo>
                      <a:pt x="1818" y="702"/>
                    </a:lnTo>
                    <a:lnTo>
                      <a:pt x="1927" y="735"/>
                    </a:lnTo>
                    <a:lnTo>
                      <a:pt x="2041" y="762"/>
                    </a:lnTo>
                    <a:lnTo>
                      <a:pt x="2155" y="789"/>
                    </a:lnTo>
                    <a:lnTo>
                      <a:pt x="2269" y="822"/>
                    </a:lnTo>
                    <a:lnTo>
                      <a:pt x="2372" y="849"/>
                    </a:lnTo>
                    <a:lnTo>
                      <a:pt x="2464" y="882"/>
                    </a:lnTo>
                    <a:lnTo>
                      <a:pt x="2551" y="920"/>
                    </a:lnTo>
                    <a:lnTo>
                      <a:pt x="2616" y="958"/>
                    </a:lnTo>
                    <a:lnTo>
                      <a:pt x="2638" y="980"/>
                    </a:lnTo>
                    <a:lnTo>
                      <a:pt x="2659" y="1007"/>
                    </a:lnTo>
                    <a:lnTo>
                      <a:pt x="2676" y="1029"/>
                    </a:lnTo>
                    <a:lnTo>
                      <a:pt x="2681" y="1056"/>
                    </a:lnTo>
                    <a:lnTo>
                      <a:pt x="2681" y="1083"/>
                    </a:lnTo>
                    <a:lnTo>
                      <a:pt x="2676" y="1105"/>
                    </a:lnTo>
                    <a:lnTo>
                      <a:pt x="2665" y="1127"/>
                    </a:lnTo>
                    <a:lnTo>
                      <a:pt x="2643" y="1149"/>
                    </a:lnTo>
                    <a:lnTo>
                      <a:pt x="2616" y="1170"/>
                    </a:lnTo>
                    <a:lnTo>
                      <a:pt x="2583" y="1187"/>
                    </a:lnTo>
                    <a:lnTo>
                      <a:pt x="2545" y="1208"/>
                    </a:lnTo>
                    <a:lnTo>
                      <a:pt x="2502" y="1225"/>
                    </a:lnTo>
                    <a:lnTo>
                      <a:pt x="2448" y="1241"/>
                    </a:lnTo>
                    <a:lnTo>
                      <a:pt x="2388" y="1257"/>
                    </a:lnTo>
                    <a:lnTo>
                      <a:pt x="2328" y="1274"/>
                    </a:lnTo>
                    <a:lnTo>
                      <a:pt x="2258" y="1290"/>
                    </a:lnTo>
                    <a:lnTo>
                      <a:pt x="2106" y="1328"/>
                    </a:lnTo>
                    <a:lnTo>
                      <a:pt x="1932" y="1372"/>
                    </a:lnTo>
                    <a:lnTo>
                      <a:pt x="1742" y="1421"/>
                    </a:lnTo>
                    <a:lnTo>
                      <a:pt x="1531" y="1475"/>
                    </a:lnTo>
                    <a:lnTo>
                      <a:pt x="1308" y="1540"/>
                    </a:lnTo>
                    <a:lnTo>
                      <a:pt x="1069" y="1617"/>
                    </a:lnTo>
                    <a:lnTo>
                      <a:pt x="820" y="1709"/>
                    </a:lnTo>
                    <a:lnTo>
                      <a:pt x="554" y="1818"/>
                    </a:lnTo>
                    <a:lnTo>
                      <a:pt x="282" y="1943"/>
                    </a:lnTo>
                    <a:lnTo>
                      <a:pt x="0" y="2085"/>
                    </a:lnTo>
                    <a:lnTo>
                      <a:pt x="152" y="2085"/>
                    </a:lnTo>
                    <a:lnTo>
                      <a:pt x="244" y="2074"/>
                    </a:lnTo>
                    <a:lnTo>
                      <a:pt x="386" y="1992"/>
                    </a:lnTo>
                    <a:lnTo>
                      <a:pt x="537" y="1910"/>
                    </a:lnTo>
                    <a:lnTo>
                      <a:pt x="700" y="1834"/>
                    </a:lnTo>
                    <a:lnTo>
                      <a:pt x="879" y="1763"/>
                    </a:lnTo>
                    <a:lnTo>
                      <a:pt x="1064" y="1693"/>
                    </a:lnTo>
                    <a:lnTo>
                      <a:pt x="1259" y="1622"/>
                    </a:lnTo>
                    <a:lnTo>
                      <a:pt x="1661" y="1497"/>
                    </a:lnTo>
                    <a:lnTo>
                      <a:pt x="1748" y="1470"/>
                    </a:lnTo>
                    <a:lnTo>
                      <a:pt x="1845" y="1442"/>
                    </a:lnTo>
                    <a:lnTo>
                      <a:pt x="2046" y="1393"/>
                    </a:lnTo>
                    <a:lnTo>
                      <a:pt x="2252" y="1339"/>
                    </a:lnTo>
                    <a:lnTo>
                      <a:pt x="2458" y="1285"/>
                    </a:lnTo>
                    <a:lnTo>
                      <a:pt x="2551" y="1263"/>
                    </a:lnTo>
                    <a:lnTo>
                      <a:pt x="2643" y="1236"/>
                    </a:lnTo>
                    <a:lnTo>
                      <a:pt x="2730" y="1214"/>
                    </a:lnTo>
                    <a:lnTo>
                      <a:pt x="2806" y="1192"/>
                    </a:lnTo>
                    <a:lnTo>
                      <a:pt x="2876" y="1170"/>
                    </a:lnTo>
                    <a:lnTo>
                      <a:pt x="2931" y="1149"/>
                    </a:lnTo>
                    <a:lnTo>
                      <a:pt x="2974" y="1132"/>
                    </a:lnTo>
                    <a:lnTo>
                      <a:pt x="3007" y="1116"/>
                    </a:lnTo>
                    <a:lnTo>
                      <a:pt x="3007" y="871"/>
                    </a:lnTo>
                    <a:lnTo>
                      <a:pt x="2941" y="860"/>
                    </a:lnTo>
                    <a:lnTo>
                      <a:pt x="2860" y="844"/>
                    </a:lnTo>
                    <a:lnTo>
                      <a:pt x="2773" y="827"/>
                    </a:lnTo>
                    <a:lnTo>
                      <a:pt x="2670" y="806"/>
                    </a:lnTo>
                    <a:lnTo>
                      <a:pt x="2567" y="784"/>
                    </a:lnTo>
                    <a:lnTo>
                      <a:pt x="2458" y="757"/>
                    </a:lnTo>
                    <a:lnTo>
                      <a:pt x="2241" y="702"/>
                    </a:lnTo>
                    <a:lnTo>
                      <a:pt x="2138" y="670"/>
                    </a:lnTo>
                    <a:lnTo>
                      <a:pt x="2046" y="637"/>
                    </a:lnTo>
                    <a:lnTo>
                      <a:pt x="1959" y="604"/>
                    </a:lnTo>
                    <a:lnTo>
                      <a:pt x="1883" y="566"/>
                    </a:lnTo>
                    <a:lnTo>
                      <a:pt x="1824" y="534"/>
                    </a:lnTo>
                    <a:lnTo>
                      <a:pt x="1780" y="495"/>
                    </a:lnTo>
                    <a:lnTo>
                      <a:pt x="1769" y="474"/>
                    </a:lnTo>
                    <a:lnTo>
                      <a:pt x="1758" y="457"/>
                    </a:lnTo>
                    <a:lnTo>
                      <a:pt x="1753" y="436"/>
                    </a:lnTo>
                    <a:lnTo>
                      <a:pt x="1758" y="419"/>
                    </a:lnTo>
                    <a:lnTo>
                      <a:pt x="1780" y="381"/>
                    </a:lnTo>
                    <a:lnTo>
                      <a:pt x="1813" y="343"/>
                    </a:lnTo>
                    <a:lnTo>
                      <a:pt x="1862" y="316"/>
                    </a:lnTo>
                    <a:lnTo>
                      <a:pt x="1921" y="289"/>
                    </a:lnTo>
                    <a:lnTo>
                      <a:pt x="1986" y="267"/>
                    </a:lnTo>
                    <a:lnTo>
                      <a:pt x="2062" y="245"/>
                    </a:lnTo>
                    <a:lnTo>
                      <a:pt x="2149" y="229"/>
                    </a:lnTo>
                    <a:lnTo>
                      <a:pt x="2236" y="213"/>
                    </a:lnTo>
                    <a:lnTo>
                      <a:pt x="2431" y="180"/>
                    </a:lnTo>
                    <a:lnTo>
                      <a:pt x="2627" y="158"/>
                    </a:lnTo>
                    <a:lnTo>
                      <a:pt x="2827" y="125"/>
                    </a:lnTo>
                    <a:lnTo>
                      <a:pt x="2920" y="109"/>
                    </a:lnTo>
                    <a:lnTo>
                      <a:pt x="3007" y="87"/>
                    </a:lnTo>
                    <a:lnTo>
                      <a:pt x="3007" y="0"/>
                    </a:lnTo>
                    <a:lnTo>
                      <a:pt x="2909" y="22"/>
                    </a:lnTo>
                    <a:lnTo>
                      <a:pt x="2795" y="44"/>
                    </a:lnTo>
                    <a:lnTo>
                      <a:pt x="2676" y="66"/>
                    </a:lnTo>
                    <a:lnTo>
                      <a:pt x="2551" y="82"/>
                    </a:lnTo>
                    <a:lnTo>
                      <a:pt x="2285" y="120"/>
                    </a:lnTo>
                    <a:lnTo>
                      <a:pt x="2155" y="136"/>
                    </a:lnTo>
                    <a:lnTo>
                      <a:pt x="2030" y="158"/>
                    </a:lnTo>
                    <a:lnTo>
                      <a:pt x="1905" y="174"/>
                    </a:lnTo>
                    <a:lnTo>
                      <a:pt x="1791" y="202"/>
                    </a:lnTo>
                    <a:lnTo>
                      <a:pt x="1688" y="229"/>
                    </a:lnTo>
                    <a:lnTo>
                      <a:pt x="1601" y="261"/>
                    </a:lnTo>
                    <a:lnTo>
                      <a:pt x="1525" y="300"/>
                    </a:lnTo>
                    <a:lnTo>
                      <a:pt x="1471" y="338"/>
                    </a:lnTo>
                    <a:lnTo>
                      <a:pt x="1455" y="359"/>
                    </a:lnTo>
                    <a:lnTo>
                      <a:pt x="1438" y="387"/>
                    </a:lnTo>
                    <a:lnTo>
                      <a:pt x="1427" y="414"/>
                    </a:lnTo>
                    <a:lnTo>
                      <a:pt x="1427" y="441"/>
                    </a:lnTo>
                    <a:lnTo>
                      <a:pt x="1427" y="441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cs-CZ"/>
              </a:p>
            </p:txBody>
          </p:sp>
          <p:sp>
            <p:nvSpPr>
              <p:cNvPr id="105482" name="Freeform 10"/>
              <p:cNvSpPr>
                <a:spLocks/>
              </p:cNvSpPr>
              <p:nvPr/>
            </p:nvSpPr>
            <p:spPr bwMode="hidden">
              <a:xfrm>
                <a:off x="4501" y="2317"/>
                <a:ext cx="1248" cy="539"/>
              </a:xfrm>
              <a:custGeom>
                <a:avLst/>
                <a:gdLst/>
                <a:ahLst/>
                <a:cxnLst>
                  <a:cxn ang="0">
                    <a:pos x="0" y="332"/>
                  </a:cxn>
                  <a:cxn ang="0">
                    <a:pos x="0" y="360"/>
                  </a:cxn>
                  <a:cxn ang="0">
                    <a:pos x="5" y="387"/>
                  </a:cxn>
                  <a:cxn ang="0">
                    <a:pos x="27" y="414"/>
                  </a:cxn>
                  <a:cxn ang="0">
                    <a:pos x="54" y="436"/>
                  </a:cxn>
                  <a:cxn ang="0">
                    <a:pos x="92" y="463"/>
                  </a:cxn>
                  <a:cxn ang="0">
                    <a:pos x="141" y="490"/>
                  </a:cxn>
                  <a:cxn ang="0">
                    <a:pos x="195" y="512"/>
                  </a:cxn>
                  <a:cxn ang="0">
                    <a:pos x="255" y="539"/>
                  </a:cxn>
                  <a:cxn ang="0">
                    <a:pos x="212" y="517"/>
                  </a:cxn>
                  <a:cxn ang="0">
                    <a:pos x="179" y="490"/>
                  </a:cxn>
                  <a:cxn ang="0">
                    <a:pos x="157" y="468"/>
                  </a:cxn>
                  <a:cxn ang="0">
                    <a:pos x="141" y="447"/>
                  </a:cxn>
                  <a:cxn ang="0">
                    <a:pos x="136" y="425"/>
                  </a:cxn>
                  <a:cxn ang="0">
                    <a:pos x="136" y="403"/>
                  </a:cxn>
                  <a:cxn ang="0">
                    <a:pos x="141" y="381"/>
                  </a:cxn>
                  <a:cxn ang="0">
                    <a:pos x="157" y="365"/>
                  </a:cxn>
                  <a:cxn ang="0">
                    <a:pos x="179" y="343"/>
                  </a:cxn>
                  <a:cxn ang="0">
                    <a:pos x="201" y="327"/>
                  </a:cxn>
                  <a:cxn ang="0">
                    <a:pos x="266" y="294"/>
                  </a:cxn>
                  <a:cxn ang="0">
                    <a:pos x="353" y="262"/>
                  </a:cxn>
                  <a:cxn ang="0">
                    <a:pos x="445" y="234"/>
                  </a:cxn>
                  <a:cxn ang="0">
                    <a:pos x="554" y="213"/>
                  </a:cxn>
                  <a:cxn ang="0">
                    <a:pos x="662" y="191"/>
                  </a:cxn>
                  <a:cxn ang="0">
                    <a:pos x="890" y="153"/>
                  </a:cxn>
                  <a:cxn ang="0">
                    <a:pos x="993" y="136"/>
                  </a:cxn>
                  <a:cxn ang="0">
                    <a:pos x="1091" y="120"/>
                  </a:cxn>
                  <a:cxn ang="0">
                    <a:pos x="1178" y="115"/>
                  </a:cxn>
                  <a:cxn ang="0">
                    <a:pos x="1248" y="104"/>
                  </a:cxn>
                  <a:cxn ang="0">
                    <a:pos x="1248" y="0"/>
                  </a:cxn>
                  <a:cxn ang="0">
                    <a:pos x="1161" y="22"/>
                  </a:cxn>
                  <a:cxn ang="0">
                    <a:pos x="1069" y="38"/>
                  </a:cxn>
                  <a:cxn ang="0">
                    <a:pos x="874" y="71"/>
                  </a:cxn>
                  <a:cxn ang="0">
                    <a:pos x="673" y="93"/>
                  </a:cxn>
                  <a:cxn ang="0">
                    <a:pos x="483" y="126"/>
                  </a:cxn>
                  <a:cxn ang="0">
                    <a:pos x="391" y="142"/>
                  </a:cxn>
                  <a:cxn ang="0">
                    <a:pos x="309" y="158"/>
                  </a:cxn>
                  <a:cxn ang="0">
                    <a:pos x="228" y="180"/>
                  </a:cxn>
                  <a:cxn ang="0">
                    <a:pos x="163" y="202"/>
                  </a:cxn>
                  <a:cxn ang="0">
                    <a:pos x="103" y="229"/>
                  </a:cxn>
                  <a:cxn ang="0">
                    <a:pos x="54" y="256"/>
                  </a:cxn>
                  <a:cxn ang="0">
                    <a:pos x="22" y="294"/>
                  </a:cxn>
                  <a:cxn ang="0">
                    <a:pos x="0" y="332"/>
                  </a:cxn>
                  <a:cxn ang="0">
                    <a:pos x="0" y="332"/>
                  </a:cxn>
                </a:cxnLst>
                <a:rect l="0" t="0" r="r" b="b"/>
                <a:pathLst>
                  <a:path w="1248" h="539">
                    <a:moveTo>
                      <a:pt x="0" y="332"/>
                    </a:moveTo>
                    <a:lnTo>
                      <a:pt x="0" y="360"/>
                    </a:lnTo>
                    <a:lnTo>
                      <a:pt x="5" y="387"/>
                    </a:lnTo>
                    <a:lnTo>
                      <a:pt x="27" y="414"/>
                    </a:lnTo>
                    <a:lnTo>
                      <a:pt x="54" y="436"/>
                    </a:lnTo>
                    <a:lnTo>
                      <a:pt x="92" y="463"/>
                    </a:lnTo>
                    <a:lnTo>
                      <a:pt x="141" y="490"/>
                    </a:lnTo>
                    <a:lnTo>
                      <a:pt x="195" y="512"/>
                    </a:lnTo>
                    <a:lnTo>
                      <a:pt x="255" y="539"/>
                    </a:lnTo>
                    <a:lnTo>
                      <a:pt x="212" y="517"/>
                    </a:lnTo>
                    <a:lnTo>
                      <a:pt x="179" y="490"/>
                    </a:lnTo>
                    <a:lnTo>
                      <a:pt x="157" y="468"/>
                    </a:lnTo>
                    <a:lnTo>
                      <a:pt x="141" y="447"/>
                    </a:lnTo>
                    <a:lnTo>
                      <a:pt x="136" y="425"/>
                    </a:lnTo>
                    <a:lnTo>
                      <a:pt x="136" y="403"/>
                    </a:lnTo>
                    <a:lnTo>
                      <a:pt x="141" y="381"/>
                    </a:lnTo>
                    <a:lnTo>
                      <a:pt x="157" y="365"/>
                    </a:lnTo>
                    <a:lnTo>
                      <a:pt x="179" y="343"/>
                    </a:lnTo>
                    <a:lnTo>
                      <a:pt x="201" y="327"/>
                    </a:lnTo>
                    <a:lnTo>
                      <a:pt x="266" y="294"/>
                    </a:lnTo>
                    <a:lnTo>
                      <a:pt x="353" y="262"/>
                    </a:lnTo>
                    <a:lnTo>
                      <a:pt x="445" y="234"/>
                    </a:lnTo>
                    <a:lnTo>
                      <a:pt x="554" y="213"/>
                    </a:lnTo>
                    <a:lnTo>
                      <a:pt x="662" y="191"/>
                    </a:lnTo>
                    <a:lnTo>
                      <a:pt x="890" y="153"/>
                    </a:lnTo>
                    <a:lnTo>
                      <a:pt x="993" y="136"/>
                    </a:lnTo>
                    <a:lnTo>
                      <a:pt x="1091" y="120"/>
                    </a:lnTo>
                    <a:lnTo>
                      <a:pt x="1178" y="115"/>
                    </a:lnTo>
                    <a:lnTo>
                      <a:pt x="1248" y="104"/>
                    </a:lnTo>
                    <a:lnTo>
                      <a:pt x="1248" y="0"/>
                    </a:lnTo>
                    <a:lnTo>
                      <a:pt x="1161" y="22"/>
                    </a:lnTo>
                    <a:lnTo>
                      <a:pt x="1069" y="38"/>
                    </a:lnTo>
                    <a:lnTo>
                      <a:pt x="874" y="71"/>
                    </a:lnTo>
                    <a:lnTo>
                      <a:pt x="673" y="93"/>
                    </a:lnTo>
                    <a:lnTo>
                      <a:pt x="483" y="126"/>
                    </a:lnTo>
                    <a:lnTo>
                      <a:pt x="391" y="142"/>
                    </a:lnTo>
                    <a:lnTo>
                      <a:pt x="309" y="158"/>
                    </a:lnTo>
                    <a:lnTo>
                      <a:pt x="228" y="180"/>
                    </a:lnTo>
                    <a:lnTo>
                      <a:pt x="163" y="202"/>
                    </a:lnTo>
                    <a:lnTo>
                      <a:pt x="103" y="229"/>
                    </a:lnTo>
                    <a:lnTo>
                      <a:pt x="54" y="256"/>
                    </a:lnTo>
                    <a:lnTo>
                      <a:pt x="22" y="294"/>
                    </a:lnTo>
                    <a:lnTo>
                      <a:pt x="0" y="332"/>
                    </a:lnTo>
                    <a:lnTo>
                      <a:pt x="0" y="33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7843"/>
                      <a:invGamma/>
                    </a:schemeClr>
                  </a:gs>
                  <a:gs pos="100000">
                    <a:schemeClr val="bg1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cs-CZ"/>
              </a:p>
            </p:txBody>
          </p:sp>
        </p:grpSp>
        <p:sp>
          <p:nvSpPr>
            <p:cNvPr id="105483" name="Freeform 11"/>
            <p:cNvSpPr>
              <a:spLocks/>
            </p:cNvSpPr>
            <p:nvPr/>
          </p:nvSpPr>
          <p:spPr bwMode="hidden">
            <a:xfrm>
              <a:off x="3322" y="1341"/>
              <a:ext cx="1825" cy="1537"/>
            </a:xfrm>
            <a:custGeom>
              <a:avLst/>
              <a:gdLst/>
              <a:ahLst/>
              <a:cxnLst>
                <a:cxn ang="0">
                  <a:pos x="982" y="1061"/>
                </a:cxn>
                <a:cxn ang="0">
                  <a:pos x="1357" y="1012"/>
                </a:cxn>
                <a:cxn ang="0">
                  <a:pos x="1666" y="957"/>
                </a:cxn>
                <a:cxn ang="0">
                  <a:pos x="1916" y="897"/>
                </a:cxn>
                <a:cxn ang="0">
                  <a:pos x="2100" y="832"/>
                </a:cxn>
                <a:cxn ang="0">
                  <a:pos x="2220" y="756"/>
                </a:cxn>
                <a:cxn ang="0">
                  <a:pos x="2285" y="669"/>
                </a:cxn>
                <a:cxn ang="0">
                  <a:pos x="2290" y="560"/>
                </a:cxn>
                <a:cxn ang="0">
                  <a:pos x="2241" y="457"/>
                </a:cxn>
                <a:cxn ang="0">
                  <a:pos x="2144" y="364"/>
                </a:cxn>
                <a:cxn ang="0">
                  <a:pos x="2008" y="277"/>
                </a:cxn>
                <a:cxn ang="0">
                  <a:pos x="1769" y="157"/>
                </a:cxn>
                <a:cxn ang="0">
                  <a:pos x="1612" y="92"/>
                </a:cxn>
                <a:cxn ang="0">
                  <a:pos x="1476" y="43"/>
                </a:cxn>
                <a:cxn ang="0">
                  <a:pos x="1384" y="10"/>
                </a:cxn>
                <a:cxn ang="0">
                  <a:pos x="1346" y="0"/>
                </a:cxn>
                <a:cxn ang="0">
                  <a:pos x="1655" y="119"/>
                </a:cxn>
                <a:cxn ang="0">
                  <a:pos x="1948" y="255"/>
                </a:cxn>
                <a:cxn ang="0">
                  <a:pos x="2068" y="326"/>
                </a:cxn>
                <a:cxn ang="0">
                  <a:pos x="2171" y="402"/>
                </a:cxn>
                <a:cxn ang="0">
                  <a:pos x="2236" y="478"/>
                </a:cxn>
                <a:cxn ang="0">
                  <a:pos x="2263" y="560"/>
                </a:cxn>
                <a:cxn ang="0">
                  <a:pos x="2241" y="636"/>
                </a:cxn>
                <a:cxn ang="0">
                  <a:pos x="2171" y="702"/>
                </a:cxn>
                <a:cxn ang="0">
                  <a:pos x="2062" y="756"/>
                </a:cxn>
                <a:cxn ang="0">
                  <a:pos x="1921" y="800"/>
                </a:cxn>
                <a:cxn ang="0">
                  <a:pos x="1748" y="843"/>
                </a:cxn>
                <a:cxn ang="0">
                  <a:pos x="1351" y="908"/>
                </a:cxn>
                <a:cxn ang="0">
                  <a:pos x="923" y="968"/>
                </a:cxn>
                <a:cxn ang="0">
                  <a:pos x="521" y="1028"/>
                </a:cxn>
                <a:cxn ang="0">
                  <a:pos x="353" y="1066"/>
                </a:cxn>
                <a:cxn ang="0">
                  <a:pos x="206" y="1104"/>
                </a:cxn>
                <a:cxn ang="0">
                  <a:pos x="92" y="1148"/>
                </a:cxn>
                <a:cxn ang="0">
                  <a:pos x="22" y="1202"/>
                </a:cxn>
                <a:cxn ang="0">
                  <a:pos x="0" y="1262"/>
                </a:cxn>
                <a:cxn ang="0">
                  <a:pos x="27" y="1327"/>
                </a:cxn>
                <a:cxn ang="0">
                  <a:pos x="98" y="1382"/>
                </a:cxn>
                <a:cxn ang="0">
                  <a:pos x="196" y="1425"/>
                </a:cxn>
                <a:cxn ang="0">
                  <a:pos x="326" y="1469"/>
                </a:cxn>
                <a:cxn ang="0">
                  <a:pos x="217" y="1414"/>
                </a:cxn>
                <a:cxn ang="0">
                  <a:pos x="147" y="1360"/>
                </a:cxn>
                <a:cxn ang="0">
                  <a:pos x="120" y="1306"/>
                </a:cxn>
                <a:cxn ang="0">
                  <a:pos x="141" y="1257"/>
                </a:cxn>
                <a:cxn ang="0">
                  <a:pos x="212" y="1208"/>
                </a:cxn>
                <a:cxn ang="0">
                  <a:pos x="342" y="1164"/>
                </a:cxn>
                <a:cxn ang="0">
                  <a:pos x="527" y="1121"/>
                </a:cxn>
                <a:cxn ang="0">
                  <a:pos x="771" y="1088"/>
                </a:cxn>
              </a:cxnLst>
              <a:rect l="0" t="0" r="r" b="b"/>
              <a:pathLst>
                <a:path w="2296" h="1469">
                  <a:moveTo>
                    <a:pt x="771" y="1088"/>
                  </a:moveTo>
                  <a:lnTo>
                    <a:pt x="982" y="1061"/>
                  </a:lnTo>
                  <a:lnTo>
                    <a:pt x="1178" y="1034"/>
                  </a:lnTo>
                  <a:lnTo>
                    <a:pt x="1357" y="1012"/>
                  </a:lnTo>
                  <a:lnTo>
                    <a:pt x="1520" y="985"/>
                  </a:lnTo>
                  <a:lnTo>
                    <a:pt x="1666" y="957"/>
                  </a:lnTo>
                  <a:lnTo>
                    <a:pt x="1796" y="930"/>
                  </a:lnTo>
                  <a:lnTo>
                    <a:pt x="1916" y="897"/>
                  </a:lnTo>
                  <a:lnTo>
                    <a:pt x="2013" y="870"/>
                  </a:lnTo>
                  <a:lnTo>
                    <a:pt x="2100" y="832"/>
                  </a:lnTo>
                  <a:lnTo>
                    <a:pt x="2171" y="800"/>
                  </a:lnTo>
                  <a:lnTo>
                    <a:pt x="2220" y="756"/>
                  </a:lnTo>
                  <a:lnTo>
                    <a:pt x="2263" y="712"/>
                  </a:lnTo>
                  <a:lnTo>
                    <a:pt x="2285" y="669"/>
                  </a:lnTo>
                  <a:lnTo>
                    <a:pt x="2296" y="614"/>
                  </a:lnTo>
                  <a:lnTo>
                    <a:pt x="2290" y="560"/>
                  </a:lnTo>
                  <a:lnTo>
                    <a:pt x="2269" y="500"/>
                  </a:lnTo>
                  <a:lnTo>
                    <a:pt x="2241" y="457"/>
                  </a:lnTo>
                  <a:lnTo>
                    <a:pt x="2198" y="408"/>
                  </a:lnTo>
                  <a:lnTo>
                    <a:pt x="2144" y="364"/>
                  </a:lnTo>
                  <a:lnTo>
                    <a:pt x="2079" y="321"/>
                  </a:lnTo>
                  <a:lnTo>
                    <a:pt x="2008" y="277"/>
                  </a:lnTo>
                  <a:lnTo>
                    <a:pt x="1927" y="234"/>
                  </a:lnTo>
                  <a:lnTo>
                    <a:pt x="1769" y="157"/>
                  </a:lnTo>
                  <a:lnTo>
                    <a:pt x="1688" y="125"/>
                  </a:lnTo>
                  <a:lnTo>
                    <a:pt x="1612" y="92"/>
                  </a:lnTo>
                  <a:lnTo>
                    <a:pt x="1536" y="65"/>
                  </a:lnTo>
                  <a:lnTo>
                    <a:pt x="1476" y="43"/>
                  </a:lnTo>
                  <a:lnTo>
                    <a:pt x="1422" y="27"/>
                  </a:lnTo>
                  <a:lnTo>
                    <a:pt x="1384" y="10"/>
                  </a:lnTo>
                  <a:lnTo>
                    <a:pt x="1357" y="5"/>
                  </a:lnTo>
                  <a:lnTo>
                    <a:pt x="1346" y="0"/>
                  </a:lnTo>
                  <a:lnTo>
                    <a:pt x="1498" y="54"/>
                  </a:lnTo>
                  <a:lnTo>
                    <a:pt x="1655" y="119"/>
                  </a:lnTo>
                  <a:lnTo>
                    <a:pt x="1807" y="185"/>
                  </a:lnTo>
                  <a:lnTo>
                    <a:pt x="1948" y="255"/>
                  </a:lnTo>
                  <a:lnTo>
                    <a:pt x="2013" y="288"/>
                  </a:lnTo>
                  <a:lnTo>
                    <a:pt x="2068" y="326"/>
                  </a:lnTo>
                  <a:lnTo>
                    <a:pt x="2122" y="364"/>
                  </a:lnTo>
                  <a:lnTo>
                    <a:pt x="2171" y="402"/>
                  </a:lnTo>
                  <a:lnTo>
                    <a:pt x="2209" y="440"/>
                  </a:lnTo>
                  <a:lnTo>
                    <a:pt x="2236" y="478"/>
                  </a:lnTo>
                  <a:lnTo>
                    <a:pt x="2252" y="522"/>
                  </a:lnTo>
                  <a:lnTo>
                    <a:pt x="2263" y="560"/>
                  </a:lnTo>
                  <a:lnTo>
                    <a:pt x="2258" y="598"/>
                  </a:lnTo>
                  <a:lnTo>
                    <a:pt x="2241" y="636"/>
                  </a:lnTo>
                  <a:lnTo>
                    <a:pt x="2214" y="669"/>
                  </a:lnTo>
                  <a:lnTo>
                    <a:pt x="2171" y="702"/>
                  </a:lnTo>
                  <a:lnTo>
                    <a:pt x="2122" y="729"/>
                  </a:lnTo>
                  <a:lnTo>
                    <a:pt x="2062" y="756"/>
                  </a:lnTo>
                  <a:lnTo>
                    <a:pt x="1997" y="778"/>
                  </a:lnTo>
                  <a:lnTo>
                    <a:pt x="1921" y="800"/>
                  </a:lnTo>
                  <a:lnTo>
                    <a:pt x="1834" y="821"/>
                  </a:lnTo>
                  <a:lnTo>
                    <a:pt x="1748" y="843"/>
                  </a:lnTo>
                  <a:lnTo>
                    <a:pt x="1552" y="876"/>
                  </a:lnTo>
                  <a:lnTo>
                    <a:pt x="1351" y="908"/>
                  </a:lnTo>
                  <a:lnTo>
                    <a:pt x="1134" y="941"/>
                  </a:lnTo>
                  <a:lnTo>
                    <a:pt x="923" y="968"/>
                  </a:lnTo>
                  <a:lnTo>
                    <a:pt x="716" y="995"/>
                  </a:lnTo>
                  <a:lnTo>
                    <a:pt x="521" y="1028"/>
                  </a:lnTo>
                  <a:lnTo>
                    <a:pt x="434" y="1044"/>
                  </a:lnTo>
                  <a:lnTo>
                    <a:pt x="353" y="1066"/>
                  </a:lnTo>
                  <a:lnTo>
                    <a:pt x="277" y="1082"/>
                  </a:lnTo>
                  <a:lnTo>
                    <a:pt x="206" y="1104"/>
                  </a:lnTo>
                  <a:lnTo>
                    <a:pt x="147" y="1126"/>
                  </a:lnTo>
                  <a:lnTo>
                    <a:pt x="92" y="1148"/>
                  </a:lnTo>
                  <a:lnTo>
                    <a:pt x="54" y="1175"/>
                  </a:lnTo>
                  <a:lnTo>
                    <a:pt x="22" y="1202"/>
                  </a:lnTo>
                  <a:lnTo>
                    <a:pt x="6" y="1229"/>
                  </a:lnTo>
                  <a:lnTo>
                    <a:pt x="0" y="1262"/>
                  </a:lnTo>
                  <a:lnTo>
                    <a:pt x="11" y="1295"/>
                  </a:lnTo>
                  <a:lnTo>
                    <a:pt x="27" y="1327"/>
                  </a:lnTo>
                  <a:lnTo>
                    <a:pt x="54" y="1355"/>
                  </a:lnTo>
                  <a:lnTo>
                    <a:pt x="98" y="1382"/>
                  </a:lnTo>
                  <a:lnTo>
                    <a:pt x="141" y="1404"/>
                  </a:lnTo>
                  <a:lnTo>
                    <a:pt x="196" y="1425"/>
                  </a:lnTo>
                  <a:lnTo>
                    <a:pt x="261" y="1447"/>
                  </a:lnTo>
                  <a:lnTo>
                    <a:pt x="326" y="1469"/>
                  </a:lnTo>
                  <a:lnTo>
                    <a:pt x="266" y="1442"/>
                  </a:lnTo>
                  <a:lnTo>
                    <a:pt x="217" y="1414"/>
                  </a:lnTo>
                  <a:lnTo>
                    <a:pt x="174" y="1387"/>
                  </a:lnTo>
                  <a:lnTo>
                    <a:pt x="147" y="1360"/>
                  </a:lnTo>
                  <a:lnTo>
                    <a:pt x="125" y="1333"/>
                  </a:lnTo>
                  <a:lnTo>
                    <a:pt x="120" y="1306"/>
                  </a:lnTo>
                  <a:lnTo>
                    <a:pt x="125" y="1278"/>
                  </a:lnTo>
                  <a:lnTo>
                    <a:pt x="141" y="1257"/>
                  </a:lnTo>
                  <a:lnTo>
                    <a:pt x="174" y="1229"/>
                  </a:lnTo>
                  <a:lnTo>
                    <a:pt x="212" y="1208"/>
                  </a:lnTo>
                  <a:lnTo>
                    <a:pt x="272" y="1186"/>
                  </a:lnTo>
                  <a:lnTo>
                    <a:pt x="342" y="1164"/>
                  </a:lnTo>
                  <a:lnTo>
                    <a:pt x="423" y="1142"/>
                  </a:lnTo>
                  <a:lnTo>
                    <a:pt x="527" y="1121"/>
                  </a:lnTo>
                  <a:lnTo>
                    <a:pt x="641" y="1104"/>
                  </a:lnTo>
                  <a:lnTo>
                    <a:pt x="771" y="1088"/>
                  </a:lnTo>
                  <a:lnTo>
                    <a:pt x="771" y="1088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84706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cs-CZ"/>
            </a:p>
          </p:txBody>
        </p:sp>
        <p:sp>
          <p:nvSpPr>
            <p:cNvPr id="105484" name="Freeform 12"/>
            <p:cNvSpPr>
              <a:spLocks/>
            </p:cNvSpPr>
            <p:nvPr/>
          </p:nvSpPr>
          <p:spPr bwMode="hidden">
            <a:xfrm>
              <a:off x="0" y="0"/>
              <a:ext cx="5758" cy="177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906"/>
                </a:cxn>
                <a:cxn ang="0">
                  <a:pos x="5740" y="1906"/>
                </a:cxn>
                <a:cxn ang="0">
                  <a:pos x="574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740" h="1906">
                  <a:moveTo>
                    <a:pt x="0" y="0"/>
                  </a:moveTo>
                  <a:lnTo>
                    <a:pt x="0" y="1906"/>
                  </a:lnTo>
                  <a:lnTo>
                    <a:pt x="5740" y="1906"/>
                  </a:lnTo>
                  <a:lnTo>
                    <a:pt x="574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cs-CZ"/>
            </a:p>
          </p:txBody>
        </p:sp>
      </p:grpSp>
      <p:sp>
        <p:nvSpPr>
          <p:cNvPr id="105485" name="Rectangle 13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cs-CZ" smtClean="0"/>
              <a:t>Klepnutím lze upravit styl předlohy nadpisů.</a:t>
            </a:r>
          </a:p>
        </p:txBody>
      </p:sp>
      <p:sp>
        <p:nvSpPr>
          <p:cNvPr id="105486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 b="1" smtClean="0">
                <a:latin typeface="Arial" charset="0"/>
              </a:defRPr>
            </a:lvl1pPr>
          </a:lstStyle>
          <a:p>
            <a:pPr>
              <a:defRPr/>
            </a:pPr>
            <a:r>
              <a:rPr lang="cs-CZ"/>
              <a:t>Genetika - Heterochromozomy</a:t>
            </a:r>
          </a:p>
        </p:txBody>
      </p:sp>
      <p:sp>
        <p:nvSpPr>
          <p:cNvPr id="105487" name="Rectangle 15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45" r:id="rId1"/>
    <p:sldLayoutId id="2147483732" r:id="rId2"/>
    <p:sldLayoutId id="2147483733" r:id="rId3"/>
    <p:sldLayoutId id="2147483734" r:id="rId4"/>
    <p:sldLayoutId id="2147483735" r:id="rId5"/>
    <p:sldLayoutId id="2147483736" r:id="rId6"/>
    <p:sldLayoutId id="2147483737" r:id="rId7"/>
    <p:sldLayoutId id="2147483738" r:id="rId8"/>
    <p:sldLayoutId id="2147483739" r:id="rId9"/>
    <p:sldLayoutId id="2147483740" r:id="rId10"/>
    <p:sldLayoutId id="2147483741" r:id="rId11"/>
    <p:sldLayoutId id="2147483742" r:id="rId12"/>
    <p:sldLayoutId id="2147483743" r:id="rId13"/>
    <p:sldLayoutId id="2147483744" r:id="rId14"/>
  </p:sldLayoutIdLst>
  <p:transition>
    <p:zoom/>
  </p:transition>
  <p:timing>
    <p:tnLst>
      <p:par>
        <p:cTn id="1" dur="indefinite" restart="never" nodeType="tmRoot"/>
      </p:par>
    </p:tnLst>
  </p:timing>
  <p:hf hdr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n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70000"/>
        <a:buFont typeface="Wingdings" pitchFamily="2" charset="2"/>
        <a:buChar char="n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1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cienceworld.cz/" TargetMode="External"/><Relationship Id="rId2" Type="http://schemas.openxmlformats.org/officeDocument/2006/relationships/hyperlink" Target="http://www.osel.cz/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old.mendelu.cz/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052513"/>
            <a:ext cx="7702550" cy="2605087"/>
          </a:xfrm>
          <a:effectLst>
            <a:outerShdw dist="13470" dir="2700000" algn="ctr" rotWithShape="0">
              <a:schemeClr val="bg2"/>
            </a:outerShdw>
          </a:effectLst>
        </p:spPr>
        <p:txBody>
          <a:bodyPr lIns="92075" tIns="46038" rIns="92075" bIns="46038"/>
          <a:lstStyle/>
          <a:p>
            <a:pPr eaLnBrk="1" hangingPunct="1">
              <a:defRPr/>
            </a:pPr>
            <a:r>
              <a:rPr lang="cs-CZ" sz="5400" smtClean="0"/>
              <a:t>GENETIKA</a:t>
            </a:r>
            <a:br>
              <a:rPr lang="cs-CZ" sz="5400" smtClean="0"/>
            </a:br>
            <a:r>
              <a:rPr lang="cs-CZ" sz="5400" smtClean="0"/>
              <a:t>POHLAVNÍ CHROMOZÓMY</a:t>
            </a:r>
            <a:endParaRPr lang="cs-CZ" sz="5400" smtClean="0">
              <a:latin typeface="Times New Roman CE" pitchFamily="18" charset="-18"/>
            </a:endParaRP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4213" y="3886200"/>
            <a:ext cx="7991475" cy="1752600"/>
          </a:xfrm>
        </p:spPr>
        <p:txBody>
          <a:bodyPr lIns="92075" tIns="46038" rIns="92075" bIns="46038"/>
          <a:lstStyle/>
          <a:p>
            <a:pPr eaLnBrk="1" hangingPunct="1">
              <a:defRPr/>
            </a:pPr>
            <a:r>
              <a:rPr lang="cs-CZ" sz="3600" b="1" smtClean="0"/>
              <a:t>HETEROCHROMOZÓMY X A Y</a:t>
            </a:r>
          </a:p>
        </p:txBody>
      </p:sp>
      <p:pic>
        <p:nvPicPr>
          <p:cNvPr id="5124" name="Picture 4" descr="MMj02969870000[1]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72225" y="4508500"/>
            <a:ext cx="2233613" cy="191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2" grpId="0"/>
      <p:bldP spid="512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Zástupný symbol pro datum 4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cs-CZ"/>
              <a:t>SOŠS a SOU Kadaň</a:t>
            </a:r>
          </a:p>
        </p:txBody>
      </p:sp>
      <p:sp>
        <p:nvSpPr>
          <p:cNvPr id="12291" name="Zástupný symbol pro číslo snímku 5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BB1C3CB2-8B9C-4469-BB38-0A9A9ACE2809}" type="slidenum">
              <a:rPr lang="cs-CZ"/>
              <a:pPr/>
              <a:t>10</a:t>
            </a:fld>
            <a:endParaRPr lang="cs-CZ"/>
          </a:p>
        </p:txBody>
      </p:sp>
      <p:sp>
        <p:nvSpPr>
          <p:cNvPr id="12292" name="Zástupný symbol pro zápatí 6"/>
          <p:cNvSpPr>
            <a:spLocks noGrp="1"/>
          </p:cNvSpPr>
          <p:nvPr>
            <p:ph type="ftr" sz="quarter" idx="12"/>
          </p:nvPr>
        </p:nvSpPr>
        <p:spPr>
          <a:noFill/>
        </p:spPr>
        <p:txBody>
          <a:bodyPr/>
          <a:lstStyle/>
          <a:p>
            <a:r>
              <a:rPr lang="cs-CZ"/>
              <a:t>Genetika - Heterochromozomy</a:t>
            </a:r>
          </a:p>
        </p:txBody>
      </p:sp>
      <p:sp>
        <p:nvSpPr>
          <p:cNvPr id="113666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cs-CZ" smtClean="0"/>
              <a:t>X a Y</a:t>
            </a:r>
          </a:p>
        </p:txBody>
      </p:sp>
      <p:sp>
        <p:nvSpPr>
          <p:cNvPr id="113671" name="Rectangle 7"/>
          <p:cNvSpPr>
            <a:spLocks noGrp="1" noChangeArrowheads="1"/>
          </p:cNvSpPr>
          <p:nvPr>
            <p:ph type="body" sz="half" idx="2"/>
          </p:nvPr>
        </p:nvSpPr>
        <p:spPr>
          <a:xfrm>
            <a:off x="4787900" y="1484313"/>
            <a:ext cx="4038600" cy="4525962"/>
          </a:xfrm>
        </p:spPr>
        <p:txBody>
          <a:bodyPr/>
          <a:lstStyle/>
          <a:p>
            <a:pPr eaLnBrk="1" hangingPunct="1">
              <a:defRPr/>
            </a:pPr>
            <a:r>
              <a:rPr lang="cs-CZ" b="1" smtClean="0"/>
              <a:t>Chromozom Y je ve srovnání s X trpaslík nesoucí patnáctkrát méně genů. </a:t>
            </a:r>
          </a:p>
          <a:p>
            <a:pPr eaLnBrk="1" hangingPunct="1">
              <a:defRPr/>
            </a:pPr>
            <a:r>
              <a:rPr lang="cs-CZ" b="1" smtClean="0"/>
              <a:t>Ale nebylo to tak vždy; kdysi dávno byly oba chromozomy k nerozeznání. </a:t>
            </a:r>
          </a:p>
        </p:txBody>
      </p:sp>
      <p:pic>
        <p:nvPicPr>
          <p:cNvPr id="113668" name="Picture 4" descr="39_XY_ISIFA_SPL"/>
          <p:cNvPicPr>
            <a:picLocks noChangeAspect="1" noChangeArrowheads="1"/>
          </p:cNvPicPr>
          <p:nvPr>
            <p:ph idx="4294967295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50825" y="1628775"/>
            <a:ext cx="4429125" cy="4017963"/>
          </a:xfrm>
          <a:noFill/>
          <a:ln w="25400">
            <a:solidFill>
              <a:schemeClr val="hlink"/>
            </a:solidFill>
          </a:ln>
        </p:spPr>
      </p:pic>
      <p:sp>
        <p:nvSpPr>
          <p:cNvPr id="113672" name="Text Box 8"/>
          <p:cNvSpPr txBox="1">
            <a:spLocks noChangeArrowheads="1"/>
          </p:cNvSpPr>
          <p:nvPr/>
        </p:nvSpPr>
        <p:spPr bwMode="auto">
          <a:xfrm>
            <a:off x="1095375" y="4902200"/>
            <a:ext cx="523875" cy="392113"/>
          </a:xfrm>
          <a:prstGeom prst="rect">
            <a:avLst/>
          </a:prstGeom>
          <a:solidFill>
            <a:srgbClr val="FF3300"/>
          </a:solidFill>
          <a:ln w="25400">
            <a:solidFill>
              <a:schemeClr val="hlink"/>
            </a:solidFill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 algn="ctr">
              <a:defRPr/>
            </a:pPr>
            <a:r>
              <a:rPr lang="cs-CZ" b="1">
                <a:effectLst>
                  <a:outerShdw blurRad="38100" dist="38100" dir="2700000" algn="tl">
                    <a:srgbClr val="000000"/>
                  </a:outerShdw>
                </a:effectLst>
              </a:rPr>
              <a:t>X</a:t>
            </a:r>
          </a:p>
        </p:txBody>
      </p:sp>
      <p:sp>
        <p:nvSpPr>
          <p:cNvPr id="113673" name="Text Box 9"/>
          <p:cNvSpPr txBox="1">
            <a:spLocks noChangeArrowheads="1"/>
          </p:cNvSpPr>
          <p:nvPr/>
        </p:nvSpPr>
        <p:spPr bwMode="auto">
          <a:xfrm>
            <a:off x="3471863" y="5189538"/>
            <a:ext cx="595312" cy="392112"/>
          </a:xfrm>
          <a:prstGeom prst="rect">
            <a:avLst/>
          </a:prstGeom>
          <a:solidFill>
            <a:schemeClr val="bg1"/>
          </a:solidFill>
          <a:ln w="25400">
            <a:solidFill>
              <a:schemeClr val="hlink"/>
            </a:solidFill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 algn="ctr">
              <a:defRPr/>
            </a:pPr>
            <a:r>
              <a:rPr lang="cs-CZ" b="1">
                <a:effectLst>
                  <a:outerShdw blurRad="38100" dist="38100" dir="2700000" algn="tl">
                    <a:srgbClr val="000000"/>
                  </a:outerShdw>
                </a:effectLst>
              </a:rPr>
              <a:t>Y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36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1000"/>
                                        <p:tgtEl>
                                          <p:spTgt spid="1136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1000"/>
                                        <p:tgtEl>
                                          <p:spTgt spid="1136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1000"/>
                                        <p:tgtEl>
                                          <p:spTgt spid="1136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5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1000"/>
                                        <p:tgtEl>
                                          <p:spTgt spid="1136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5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1000"/>
                                        <p:tgtEl>
                                          <p:spTgt spid="1136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3666" grpId="0"/>
      <p:bldP spid="113671" grpId="0" build="p"/>
      <p:bldP spid="113672" grpId="0" animBg="1"/>
      <p:bldP spid="11367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Zástupný symbol pro datum 5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cs-CZ"/>
              <a:t>SOŠS a SOU Kadaň</a:t>
            </a:r>
          </a:p>
        </p:txBody>
      </p:sp>
      <p:sp>
        <p:nvSpPr>
          <p:cNvPr id="13315" name="Zástupný symbol pro číslo snímku 6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2D2B1410-C583-4830-BCD2-E5A79681BD5C}" type="slidenum">
              <a:rPr lang="cs-CZ"/>
              <a:pPr/>
              <a:t>11</a:t>
            </a:fld>
            <a:endParaRPr lang="cs-CZ"/>
          </a:p>
        </p:txBody>
      </p:sp>
      <p:sp>
        <p:nvSpPr>
          <p:cNvPr id="13316" name="Zástupný symbol pro zápatí 7"/>
          <p:cNvSpPr>
            <a:spLocks noGrp="1"/>
          </p:cNvSpPr>
          <p:nvPr>
            <p:ph type="ftr" sz="quarter" idx="12"/>
          </p:nvPr>
        </p:nvSpPr>
        <p:spPr>
          <a:noFill/>
        </p:spPr>
        <p:txBody>
          <a:bodyPr/>
          <a:lstStyle/>
          <a:p>
            <a:r>
              <a:rPr lang="cs-CZ"/>
              <a:t>Genetika - Heterochromozomy</a:t>
            </a:r>
          </a:p>
        </p:txBody>
      </p:sp>
      <p:sp>
        <p:nvSpPr>
          <p:cNvPr id="117762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cs-CZ" smtClean="0"/>
              <a:t>Muži na vymření?</a:t>
            </a:r>
          </a:p>
        </p:txBody>
      </p:sp>
      <p:sp>
        <p:nvSpPr>
          <p:cNvPr id="11776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600200"/>
            <a:ext cx="4762500" cy="4525963"/>
          </a:xfrm>
        </p:spPr>
        <p:txBody>
          <a:bodyPr/>
          <a:lstStyle/>
          <a:p>
            <a:pPr eaLnBrk="1" hangingPunct="1">
              <a:defRPr/>
            </a:pPr>
            <a:r>
              <a:rPr lang="cs-CZ" sz="2800" b="1" smtClean="0"/>
              <a:t>Máme mít o chromozom Y strach? Bude se zkracovat tak dlouho, až zmizí úplně? Genetici spočítali, že k tomu dojde nejdéle za 10 milionů let. </a:t>
            </a:r>
          </a:p>
          <a:p>
            <a:pPr eaLnBrk="1" hangingPunct="1">
              <a:defRPr/>
            </a:pPr>
            <a:r>
              <a:rPr lang="cs-CZ" sz="2800" b="1" smtClean="0"/>
              <a:t>Y si nevyměňuje genetickou informaci s jinými chromozomy a přenáší se pouze z otce na syna.</a:t>
            </a:r>
          </a:p>
        </p:txBody>
      </p:sp>
      <p:pic>
        <p:nvPicPr>
          <p:cNvPr id="117766" name="Picture 6" descr="MMj02839930000[1]"/>
          <p:cNvPicPr>
            <a:picLocks noChangeAspect="1" noChangeArrowheads="1" noCrop="1"/>
          </p:cNvPicPr>
          <p:nvPr>
            <p:ph sz="quarter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651500" y="1844675"/>
            <a:ext cx="1441450" cy="2160588"/>
          </a:xfrm>
          <a:noFill/>
        </p:spPr>
      </p:pic>
      <p:pic>
        <p:nvPicPr>
          <p:cNvPr id="117770" name="Picture 10" descr="MMj02839930000[1]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77050" y="3213100"/>
            <a:ext cx="1489075" cy="223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77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000"/>
                                        <p:tgtEl>
                                          <p:spTgt spid="1177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1000"/>
                                        <p:tgtEl>
                                          <p:spTgt spid="1177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177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177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7762" grpId="0"/>
      <p:bldP spid="11776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Zástupný symbol pro datum 5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cs-CZ"/>
              <a:t>SOŠS a SOU Kadaň</a:t>
            </a:r>
          </a:p>
        </p:txBody>
      </p:sp>
      <p:sp>
        <p:nvSpPr>
          <p:cNvPr id="14339" name="Zástupný symbol pro číslo snímku 6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8611E72B-F9EC-49F2-BC87-8E6B0ED7E325}" type="slidenum">
              <a:rPr lang="cs-CZ"/>
              <a:pPr/>
              <a:t>12</a:t>
            </a:fld>
            <a:endParaRPr lang="cs-CZ"/>
          </a:p>
        </p:txBody>
      </p:sp>
      <p:sp>
        <p:nvSpPr>
          <p:cNvPr id="14340" name="Zástupný symbol pro zápatí 7"/>
          <p:cNvSpPr>
            <a:spLocks noGrp="1"/>
          </p:cNvSpPr>
          <p:nvPr>
            <p:ph type="ftr" sz="quarter" idx="12"/>
          </p:nvPr>
        </p:nvSpPr>
        <p:spPr>
          <a:noFill/>
        </p:spPr>
        <p:txBody>
          <a:bodyPr/>
          <a:lstStyle/>
          <a:p>
            <a:r>
              <a:rPr lang="cs-CZ"/>
              <a:t>Genetika - Heterochromozomy</a:t>
            </a:r>
          </a:p>
        </p:txBody>
      </p:sp>
      <p:sp>
        <p:nvSpPr>
          <p:cNvPr id="21506" name="Rectangle 2"/>
          <p:cNvSpPr>
            <a:spLocks noGrp="1" noRot="1" noChangeArrowheads="1"/>
          </p:cNvSpPr>
          <p:nvPr>
            <p:ph type="title"/>
          </p:nvPr>
        </p:nvSpPr>
        <p:spPr>
          <a:effectLst>
            <a:outerShdw dist="13470" dir="2700000" algn="ctr" rotWithShape="0">
              <a:schemeClr val="bg2"/>
            </a:outerShdw>
          </a:effectLst>
        </p:spPr>
        <p:txBody>
          <a:bodyPr lIns="92075" tIns="46038" rIns="92075" bIns="46038"/>
          <a:lstStyle/>
          <a:p>
            <a:pPr eaLnBrk="1" hangingPunct="1">
              <a:defRPr/>
            </a:pPr>
            <a:r>
              <a:rPr lang="cs-CZ" smtClean="0"/>
              <a:t>Určení pohlaví – savčí typ</a:t>
            </a:r>
            <a:endParaRPr lang="cs-CZ" smtClean="0">
              <a:latin typeface="Times New Roman CE" pitchFamily="18" charset="-18"/>
            </a:endParaRPr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68313" y="1989138"/>
            <a:ext cx="3035300" cy="3484562"/>
          </a:xfrm>
        </p:spPr>
        <p:txBody>
          <a:bodyPr lIns="92075" tIns="46038" rIns="92075" bIns="46038"/>
          <a:lstStyle/>
          <a:p>
            <a:pPr eaLnBrk="1" hangingPunct="1">
              <a:defRPr/>
            </a:pPr>
            <a:r>
              <a:rPr lang="cs-CZ" sz="2800" b="1" smtClean="0"/>
              <a:t>2 z 23 párů</a:t>
            </a:r>
          </a:p>
          <a:p>
            <a:pPr eaLnBrk="1" hangingPunct="1">
              <a:defRPr/>
            </a:pPr>
            <a:r>
              <a:rPr lang="cs-CZ" sz="2800" b="1" smtClean="0"/>
              <a:t>Savčí typ - </a:t>
            </a:r>
            <a:r>
              <a:rPr lang="cs-CZ" sz="2800" b="1" smtClean="0">
                <a:solidFill>
                  <a:schemeClr val="hlink"/>
                </a:solidFill>
              </a:rPr>
              <a:t>pohlaví určuje samec.</a:t>
            </a:r>
          </a:p>
        </p:txBody>
      </p:sp>
      <p:pic>
        <p:nvPicPr>
          <p:cNvPr id="21525" name="Picture 21" descr="MMj02364120000[1]"/>
          <p:cNvPicPr>
            <a:picLocks noChangeAspect="1" noChangeArrowheads="1" noCrop="1"/>
          </p:cNvPicPr>
          <p:nvPr>
            <p:ph sz="quarter" idx="2"/>
          </p:nvPr>
        </p:nvPicPr>
        <p:blipFill>
          <a:blip r:embed="rId3" cstate="print"/>
          <a:srcRect/>
          <a:stretch>
            <a:fillRect/>
          </a:stretch>
        </p:blipFill>
        <p:spPr>
          <a:xfrm rot="360000">
            <a:off x="6938963" y="1082675"/>
            <a:ext cx="1779587" cy="982663"/>
          </a:xfrm>
          <a:noFill/>
        </p:spPr>
      </p:pic>
      <p:sp>
        <p:nvSpPr>
          <p:cNvPr id="21514" name="Text Box 10"/>
          <p:cNvSpPr txBox="1">
            <a:spLocks noChangeArrowheads="1"/>
          </p:cNvSpPr>
          <p:nvPr/>
        </p:nvSpPr>
        <p:spPr bwMode="auto">
          <a:xfrm>
            <a:off x="4932363" y="4868863"/>
            <a:ext cx="1368425" cy="666750"/>
          </a:xfrm>
          <a:prstGeom prst="rect">
            <a:avLst/>
          </a:prstGeom>
          <a:noFill/>
          <a:ln w="25400">
            <a:solidFill>
              <a:schemeClr val="hlink"/>
            </a:solidFill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 algn="ctr">
              <a:defRPr/>
            </a:pPr>
            <a:r>
              <a:rPr lang="cs-CZ" b="1">
                <a:effectLst>
                  <a:outerShdw blurRad="38100" dist="38100" dir="2700000" algn="tl">
                    <a:srgbClr val="000000"/>
                  </a:outerShdw>
                </a:effectLst>
              </a:rPr>
              <a:t>Samičí</a:t>
            </a:r>
          </a:p>
          <a:p>
            <a:pPr algn="ctr">
              <a:defRPr/>
            </a:pPr>
            <a:r>
              <a:rPr lang="cs-CZ" b="1">
                <a:effectLst>
                  <a:outerShdw blurRad="38100" dist="38100" dir="2700000" algn="tl">
                    <a:srgbClr val="000000"/>
                  </a:outerShdw>
                </a:effectLst>
              </a:rPr>
              <a:t>pohlaví</a:t>
            </a:r>
          </a:p>
        </p:txBody>
      </p:sp>
      <p:sp>
        <p:nvSpPr>
          <p:cNvPr id="21515" name="Text Box 11"/>
          <p:cNvSpPr txBox="1">
            <a:spLocks noChangeArrowheads="1"/>
          </p:cNvSpPr>
          <p:nvPr/>
        </p:nvSpPr>
        <p:spPr bwMode="auto">
          <a:xfrm>
            <a:off x="6372225" y="4868863"/>
            <a:ext cx="1422400" cy="666750"/>
          </a:xfrm>
          <a:prstGeom prst="rect">
            <a:avLst/>
          </a:prstGeom>
          <a:noFill/>
          <a:ln w="25400" algn="ctr">
            <a:solidFill>
              <a:schemeClr val="hlink"/>
            </a:solidFill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 algn="ctr">
              <a:defRPr/>
            </a:pPr>
            <a:r>
              <a:rPr lang="cs-CZ" b="1">
                <a:effectLst>
                  <a:outerShdw blurRad="38100" dist="38100" dir="2700000" algn="tl">
                    <a:srgbClr val="000000"/>
                  </a:outerShdw>
                </a:effectLst>
              </a:rPr>
              <a:t>Samčí</a:t>
            </a:r>
          </a:p>
          <a:p>
            <a:pPr algn="ctr">
              <a:defRPr/>
            </a:pPr>
            <a:r>
              <a:rPr lang="cs-CZ" b="1">
                <a:effectLst>
                  <a:outerShdw blurRad="38100" dist="38100" dir="2700000" algn="tl">
                    <a:srgbClr val="000000"/>
                  </a:outerShdw>
                </a:effectLst>
              </a:rPr>
              <a:t>pohlaví</a:t>
            </a:r>
          </a:p>
        </p:txBody>
      </p:sp>
      <p:graphicFrame>
        <p:nvGraphicFramePr>
          <p:cNvPr id="21582" name="Group 78"/>
          <p:cNvGraphicFramePr>
            <a:graphicFrameLocks noGrp="1"/>
          </p:cNvGraphicFramePr>
          <p:nvPr>
            <p:ph sz="quarter" idx="3"/>
          </p:nvPr>
        </p:nvGraphicFramePr>
        <p:xfrm>
          <a:off x="3419475" y="2205038"/>
          <a:ext cx="4392613" cy="2497137"/>
        </p:xfrm>
        <a:graphic>
          <a:graphicData uri="http://schemas.openxmlformats.org/drawingml/2006/table">
            <a:tbl>
              <a:tblPr/>
              <a:tblGrid>
                <a:gridCol w="1463675"/>
                <a:gridCol w="1465263"/>
                <a:gridCol w="1463675"/>
              </a:tblGrid>
              <a:tr h="7667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cs-CZ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itchFamily="18" charset="0"/>
                        </a:rPr>
                        <a:t>Samec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cs-CZ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itchFamily="18" charset="0"/>
                        </a:rPr>
                        <a:t>Samice</a:t>
                      </a:r>
                    </a:p>
                  </a:txBody>
                  <a:tcPr marL="90000" marR="90000" marT="46800" marB="46800" anchor="ctr" horzOverflow="overflow">
                    <a:lnL w="28575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cs-CZ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itchFamily="18" charset="0"/>
                        </a:rPr>
                        <a:t>X</a:t>
                      </a:r>
                    </a:p>
                  </a:txBody>
                  <a:tcPr marL="90000" marR="90000" marT="46800" marB="46800" anchor="ctr" horzOverflow="overflow">
                    <a:lnL w="28575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cs-CZ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itchFamily="18" charset="0"/>
                        </a:rPr>
                        <a:t>Y</a:t>
                      </a:r>
                    </a:p>
                  </a:txBody>
                  <a:tcPr marL="90000" marR="90000" marT="46800" marB="46800" anchor="ctr" horzOverflow="overflow">
                    <a:lnL w="28575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350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cs-CZ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itchFamily="18" charset="0"/>
                        </a:rPr>
                        <a:t>X</a:t>
                      </a:r>
                    </a:p>
                  </a:txBody>
                  <a:tcPr marL="90000" marR="90000" marT="46800" marB="46800" anchor="ctr" horzOverflow="overflow">
                    <a:lnL w="28575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cs-CZ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itchFamily="18" charset="0"/>
                        </a:rPr>
                        <a:t>XX</a:t>
                      </a:r>
                    </a:p>
                  </a:txBody>
                  <a:tcPr marL="90000" marR="90000" marT="46800" marB="46800" anchor="ctr" horzOverflow="overflow">
                    <a:lnL w="28575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cs-CZ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itchFamily="18" charset="0"/>
                        </a:rPr>
                        <a:t>XY</a:t>
                      </a:r>
                    </a:p>
                  </a:txBody>
                  <a:tcPr marL="90000" marR="90000" marT="46800" marB="46800" anchor="ctr" horzOverflow="overflow">
                    <a:lnL w="28575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302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cs-CZ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itchFamily="18" charset="0"/>
                        </a:rPr>
                        <a:t>X</a:t>
                      </a:r>
                    </a:p>
                  </a:txBody>
                  <a:tcPr marL="90000" marR="90000" marT="46800" marB="46800" anchor="ctr" horzOverflow="overflow">
                    <a:lnL w="28575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cs-CZ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itchFamily="18" charset="0"/>
                        </a:rPr>
                        <a:t>XX</a:t>
                      </a:r>
                    </a:p>
                  </a:txBody>
                  <a:tcPr marL="90000" marR="90000" marT="46800" marB="46800" anchor="ctr" horzOverflow="overflow">
                    <a:lnL w="28575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cs-CZ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itchFamily="18" charset="0"/>
                        </a:rPr>
                        <a:t>XY</a:t>
                      </a:r>
                    </a:p>
                  </a:txBody>
                  <a:tcPr marL="90000" marR="90000" marT="46800" marB="46800" anchor="ctr" horzOverflow="overflow">
                    <a:lnL w="28575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215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1000"/>
                                        <p:tgtEl>
                                          <p:spTgt spid="21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1000"/>
                                        <p:tgtEl>
                                          <p:spTgt spid="215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1000"/>
                                        <p:tgtEl>
                                          <p:spTgt spid="215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00"/>
                            </p:stCondLst>
                            <p:childTnLst>
                              <p:par>
                                <p:cTn id="2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1000"/>
                                        <p:tgtEl>
                                          <p:spTgt spid="215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0"/>
                            </p:stCondLst>
                            <p:childTnLst>
                              <p:par>
                                <p:cTn id="2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1000"/>
                                        <p:tgtEl>
                                          <p:spTgt spid="215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6" grpId="0"/>
      <p:bldP spid="21507" grpId="0" build="p"/>
      <p:bldP spid="21514" grpId="0" animBg="1"/>
      <p:bldP spid="2151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Zástupný symbol pro datum 5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cs-CZ"/>
              <a:t>SOŠS a SOU Kadaň</a:t>
            </a:r>
          </a:p>
        </p:txBody>
      </p:sp>
      <p:sp>
        <p:nvSpPr>
          <p:cNvPr id="15363" name="Zástupný symbol pro číslo snímku 6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2B398B91-8F49-42D9-BE73-98F2393F96E8}" type="slidenum">
              <a:rPr lang="cs-CZ"/>
              <a:pPr/>
              <a:t>13</a:t>
            </a:fld>
            <a:endParaRPr lang="cs-CZ"/>
          </a:p>
        </p:txBody>
      </p:sp>
      <p:sp>
        <p:nvSpPr>
          <p:cNvPr id="15364" name="Zástupný symbol pro zápatí 7"/>
          <p:cNvSpPr>
            <a:spLocks noGrp="1"/>
          </p:cNvSpPr>
          <p:nvPr>
            <p:ph type="ftr" sz="quarter" idx="12"/>
          </p:nvPr>
        </p:nvSpPr>
        <p:spPr>
          <a:noFill/>
        </p:spPr>
        <p:txBody>
          <a:bodyPr/>
          <a:lstStyle/>
          <a:p>
            <a:r>
              <a:rPr lang="cs-CZ"/>
              <a:t>Genetika - Heterochromozomy</a:t>
            </a:r>
          </a:p>
        </p:txBody>
      </p:sp>
      <p:sp>
        <p:nvSpPr>
          <p:cNvPr id="137218" name="Rectangle 2"/>
          <p:cNvSpPr>
            <a:spLocks noGrp="1" noRot="1" noChangeArrowheads="1"/>
          </p:cNvSpPr>
          <p:nvPr>
            <p:ph type="title"/>
          </p:nvPr>
        </p:nvSpPr>
        <p:spPr>
          <a:effectLst>
            <a:outerShdw dist="13470" dir="2700000" algn="ctr" rotWithShape="0">
              <a:schemeClr val="bg2"/>
            </a:outerShdw>
          </a:effectLst>
        </p:spPr>
        <p:txBody>
          <a:bodyPr lIns="92075" tIns="46038" rIns="92075" bIns="46038"/>
          <a:lstStyle/>
          <a:p>
            <a:pPr eaLnBrk="1" hangingPunct="1">
              <a:defRPr/>
            </a:pPr>
            <a:r>
              <a:rPr lang="cs-CZ" smtClean="0"/>
              <a:t>Určení pohlaví – ptačí typ</a:t>
            </a:r>
            <a:endParaRPr lang="cs-CZ" smtClean="0">
              <a:latin typeface="Times New Roman CE" pitchFamily="18" charset="-18"/>
            </a:endParaRPr>
          </a:p>
        </p:txBody>
      </p:sp>
      <p:sp>
        <p:nvSpPr>
          <p:cNvPr id="13721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68313" y="1916113"/>
            <a:ext cx="5832475" cy="1152525"/>
          </a:xfrm>
        </p:spPr>
        <p:txBody>
          <a:bodyPr lIns="92075" tIns="46038" rIns="92075" bIns="46038"/>
          <a:lstStyle/>
          <a:p>
            <a:pPr eaLnBrk="1" hangingPunct="1">
              <a:defRPr/>
            </a:pPr>
            <a:r>
              <a:rPr lang="cs-CZ" sz="2800" b="1" smtClean="0"/>
              <a:t>2 z 23 párů</a:t>
            </a:r>
          </a:p>
          <a:p>
            <a:pPr eaLnBrk="1" hangingPunct="1">
              <a:defRPr/>
            </a:pPr>
            <a:r>
              <a:rPr lang="cs-CZ" sz="2800" b="1" smtClean="0"/>
              <a:t>Ptačí typ - </a:t>
            </a:r>
            <a:r>
              <a:rPr lang="cs-CZ" sz="2800" b="1" smtClean="0">
                <a:solidFill>
                  <a:schemeClr val="hlink"/>
                </a:solidFill>
              </a:rPr>
              <a:t>pohlaví určuje samice.</a:t>
            </a:r>
          </a:p>
        </p:txBody>
      </p:sp>
      <p:pic>
        <p:nvPicPr>
          <p:cNvPr id="137225" name="Picture 9" descr="MMj02969870000[1]"/>
          <p:cNvPicPr>
            <a:picLocks noChangeAspect="1" noChangeArrowheads="1" noCrop="1"/>
          </p:cNvPicPr>
          <p:nvPr>
            <p:ph sz="quarter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7019925" y="1125538"/>
            <a:ext cx="1590675" cy="1365250"/>
          </a:xfrm>
          <a:noFill/>
        </p:spPr>
      </p:pic>
      <p:sp>
        <p:nvSpPr>
          <p:cNvPr id="137221" name="Text Box 5"/>
          <p:cNvSpPr txBox="1">
            <a:spLocks noChangeArrowheads="1"/>
          </p:cNvSpPr>
          <p:nvPr/>
        </p:nvSpPr>
        <p:spPr bwMode="auto">
          <a:xfrm>
            <a:off x="5148263" y="4941888"/>
            <a:ext cx="2016125" cy="392112"/>
          </a:xfrm>
          <a:prstGeom prst="rect">
            <a:avLst/>
          </a:prstGeom>
          <a:noFill/>
          <a:ln w="25400" algn="ctr">
            <a:solidFill>
              <a:schemeClr val="hlink"/>
            </a:solidFill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 algn="ctr">
              <a:defRPr/>
            </a:pPr>
            <a:r>
              <a:rPr lang="cs-CZ" b="1">
                <a:effectLst>
                  <a:outerShdw blurRad="38100" dist="38100" dir="2700000" algn="tl">
                    <a:srgbClr val="000000"/>
                  </a:outerShdw>
                </a:effectLst>
              </a:rPr>
              <a:t>Samičí pohlaví</a:t>
            </a:r>
          </a:p>
        </p:txBody>
      </p:sp>
      <p:sp>
        <p:nvSpPr>
          <p:cNvPr id="137222" name="Text Box 6"/>
          <p:cNvSpPr txBox="1">
            <a:spLocks noChangeArrowheads="1"/>
          </p:cNvSpPr>
          <p:nvPr/>
        </p:nvSpPr>
        <p:spPr bwMode="auto">
          <a:xfrm>
            <a:off x="5148263" y="4292600"/>
            <a:ext cx="2016125" cy="392113"/>
          </a:xfrm>
          <a:prstGeom prst="rect">
            <a:avLst/>
          </a:prstGeom>
          <a:noFill/>
          <a:ln w="25400" algn="ctr">
            <a:solidFill>
              <a:schemeClr val="hlink"/>
            </a:solidFill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 algn="ctr">
              <a:defRPr/>
            </a:pPr>
            <a:r>
              <a:rPr lang="cs-CZ" b="1">
                <a:effectLst>
                  <a:outerShdw blurRad="38100" dist="38100" dir="2700000" algn="tl">
                    <a:srgbClr val="000000"/>
                  </a:outerShdw>
                </a:effectLst>
              </a:rPr>
              <a:t>Samčí pohlaví</a:t>
            </a:r>
          </a:p>
        </p:txBody>
      </p:sp>
      <p:graphicFrame>
        <p:nvGraphicFramePr>
          <p:cNvPr id="137245" name="Group 29"/>
          <p:cNvGraphicFramePr>
            <a:graphicFrameLocks noGrp="1"/>
          </p:cNvGraphicFramePr>
          <p:nvPr>
            <p:ph sz="quarter" idx="3"/>
          </p:nvPr>
        </p:nvGraphicFramePr>
        <p:xfrm>
          <a:off x="900113" y="3141663"/>
          <a:ext cx="4038600" cy="2316162"/>
        </p:xfrm>
        <a:graphic>
          <a:graphicData uri="http://schemas.openxmlformats.org/drawingml/2006/table">
            <a:tbl>
              <a:tblPr/>
              <a:tblGrid>
                <a:gridCol w="1346200"/>
                <a:gridCol w="1346200"/>
                <a:gridCol w="1346200"/>
              </a:tblGrid>
              <a:tr h="7667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cs-CZ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itchFamily="18" charset="0"/>
                        </a:rPr>
                        <a:t>Samec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cs-CZ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itchFamily="18" charset="0"/>
                        </a:rPr>
                        <a:t>Samice</a:t>
                      </a:r>
                    </a:p>
                  </a:txBody>
                  <a:tcPr marL="90000" marR="90000" marT="46800" marB="46800" anchor="ctr" horzOverflow="overflow">
                    <a:lnL w="28575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cs-CZ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itchFamily="18" charset="0"/>
                        </a:rPr>
                        <a:t>X</a:t>
                      </a:r>
                    </a:p>
                  </a:txBody>
                  <a:tcPr marL="90000" marR="90000" marT="46800" marB="46800" anchor="ctr" horzOverflow="overflow">
                    <a:lnL w="28575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cs-CZ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itchFamily="18" charset="0"/>
                        </a:rPr>
                        <a:t>X</a:t>
                      </a:r>
                    </a:p>
                  </a:txBody>
                  <a:tcPr marL="90000" marR="90000" marT="46800" marB="46800" anchor="ctr" horzOverflow="overflow">
                    <a:lnL w="28575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445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cs-CZ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itchFamily="18" charset="0"/>
                        </a:rPr>
                        <a:t>X</a:t>
                      </a:r>
                    </a:p>
                  </a:txBody>
                  <a:tcPr marL="90000" marR="90000" marT="46800" marB="46800" anchor="ctr" horzOverflow="overflow">
                    <a:lnL w="28575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cs-CZ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itchFamily="18" charset="0"/>
                        </a:rPr>
                        <a:t>XX</a:t>
                      </a:r>
                    </a:p>
                  </a:txBody>
                  <a:tcPr marL="90000" marR="90000" marT="46800" marB="46800" anchor="ctr" horzOverflow="overflow">
                    <a:lnL w="28575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cs-CZ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itchFamily="18" charset="0"/>
                        </a:rPr>
                        <a:t>XX</a:t>
                      </a:r>
                    </a:p>
                  </a:txBody>
                  <a:tcPr marL="90000" marR="90000" marT="46800" marB="46800" anchor="ctr" horzOverflow="overflow">
                    <a:lnL w="28575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397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cs-CZ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itchFamily="18" charset="0"/>
                        </a:rPr>
                        <a:t>Y</a:t>
                      </a:r>
                    </a:p>
                  </a:txBody>
                  <a:tcPr marL="90000" marR="90000" marT="46800" marB="46800" anchor="ctr" horzOverflow="overflow">
                    <a:lnL w="28575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cs-CZ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itchFamily="18" charset="0"/>
                        </a:rPr>
                        <a:t>XY</a:t>
                      </a:r>
                    </a:p>
                  </a:txBody>
                  <a:tcPr marL="90000" marR="90000" marT="46800" marB="46800" anchor="ctr" horzOverflow="overflow">
                    <a:lnL w="28575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cs-CZ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itchFamily="18" charset="0"/>
                        </a:rPr>
                        <a:t>XY</a:t>
                      </a:r>
                    </a:p>
                  </a:txBody>
                  <a:tcPr marL="90000" marR="90000" marT="46800" marB="46800" anchor="ctr" horzOverflow="overflow">
                    <a:lnL w="28575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7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137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1000"/>
                                        <p:tgtEl>
                                          <p:spTgt spid="137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1000"/>
                                        <p:tgtEl>
                                          <p:spTgt spid="137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1000"/>
                                        <p:tgtEl>
                                          <p:spTgt spid="137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00"/>
                            </p:stCondLst>
                            <p:childTnLst>
                              <p:par>
                                <p:cTn id="2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1000"/>
                                        <p:tgtEl>
                                          <p:spTgt spid="137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0"/>
                            </p:stCondLst>
                            <p:childTnLst>
                              <p:par>
                                <p:cTn id="2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1000"/>
                                        <p:tgtEl>
                                          <p:spTgt spid="137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7218" grpId="0"/>
      <p:bldP spid="137219" grpId="0" build="p"/>
      <p:bldP spid="137221" grpId="0" animBg="1"/>
      <p:bldP spid="13722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Zástupný symbol pro datum 4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cs-CZ"/>
              <a:t>SOŠS a SOU Kadaň</a:t>
            </a:r>
          </a:p>
        </p:txBody>
      </p:sp>
      <p:sp>
        <p:nvSpPr>
          <p:cNvPr id="16387" name="Zástupný symbol pro číslo snímku 5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20B6C8A6-DD4B-4DA7-9D7D-9D93BFF1F4C6}" type="slidenum">
              <a:rPr lang="cs-CZ"/>
              <a:pPr/>
              <a:t>14</a:t>
            </a:fld>
            <a:endParaRPr lang="cs-CZ"/>
          </a:p>
        </p:txBody>
      </p:sp>
      <p:sp>
        <p:nvSpPr>
          <p:cNvPr id="16388" name="Zástupný symbol pro zápatí 6"/>
          <p:cNvSpPr>
            <a:spLocks noGrp="1"/>
          </p:cNvSpPr>
          <p:nvPr>
            <p:ph type="ftr" sz="quarter" idx="12"/>
          </p:nvPr>
        </p:nvSpPr>
        <p:spPr>
          <a:noFill/>
        </p:spPr>
        <p:txBody>
          <a:bodyPr/>
          <a:lstStyle/>
          <a:p>
            <a:r>
              <a:rPr lang="cs-CZ"/>
              <a:t>Genetika - Heterochromozomy</a:t>
            </a:r>
          </a:p>
        </p:txBody>
      </p:sp>
      <p:sp>
        <p:nvSpPr>
          <p:cNvPr id="11266" name="Rectangle 2"/>
          <p:cNvSpPr>
            <a:spLocks noGrp="1" noRot="1" noChangeArrowheads="1"/>
          </p:cNvSpPr>
          <p:nvPr>
            <p:ph type="title"/>
          </p:nvPr>
        </p:nvSpPr>
        <p:spPr>
          <a:effectLst>
            <a:outerShdw dist="13470" dir="2700000" algn="ctr" rotWithShape="0">
              <a:schemeClr val="bg2"/>
            </a:outerShdw>
          </a:effectLst>
        </p:spPr>
        <p:txBody>
          <a:bodyPr lIns="92075" tIns="46038" rIns="92075" bIns="46038"/>
          <a:lstStyle/>
          <a:p>
            <a:pPr eaLnBrk="1" hangingPunct="1">
              <a:lnSpc>
                <a:spcPct val="80000"/>
              </a:lnSpc>
              <a:defRPr/>
            </a:pPr>
            <a:r>
              <a:rPr lang="cs-CZ" smtClean="0"/>
              <a:t>Na pohlavních chromozomech leží tisíce genů...</a:t>
            </a:r>
            <a:endParaRPr lang="cs-CZ" smtClean="0">
              <a:latin typeface="Times New Roman CE" pitchFamily="18" charset="-18"/>
            </a:endParaRPr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600200"/>
            <a:ext cx="4033838" cy="4525963"/>
          </a:xfrm>
        </p:spPr>
        <p:txBody>
          <a:bodyPr lIns="92075" tIns="46038" rIns="92075" bIns="46038"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cs-CZ" b="1" smtClean="0">
                <a:solidFill>
                  <a:schemeClr val="hlink"/>
                </a:solidFill>
              </a:rPr>
              <a:t>Znaky na pohlaví vázané</a:t>
            </a:r>
          </a:p>
          <a:p>
            <a:pPr eaLnBrk="1" hangingPunct="1">
              <a:lnSpc>
                <a:spcPct val="90000"/>
              </a:lnSpc>
              <a:spcBef>
                <a:spcPct val="10000"/>
              </a:spcBef>
              <a:defRPr/>
            </a:pPr>
            <a:r>
              <a:rPr lang="cs-CZ" b="1" smtClean="0"/>
              <a:t>Na Y - dědí se z otců na syny</a:t>
            </a:r>
          </a:p>
          <a:p>
            <a:pPr eaLnBrk="1" hangingPunct="1">
              <a:lnSpc>
                <a:spcPct val="90000"/>
              </a:lnSpc>
              <a:spcBef>
                <a:spcPct val="10000"/>
              </a:spcBef>
              <a:defRPr/>
            </a:pPr>
            <a:r>
              <a:rPr lang="cs-CZ" b="1" smtClean="0"/>
              <a:t>Na X - dominantní pro syny, pro dcery dominantní i recesivní</a:t>
            </a:r>
          </a:p>
          <a:p>
            <a:pPr lvl="1" eaLnBrk="1" hangingPunct="1">
              <a:defRPr/>
            </a:pPr>
            <a:r>
              <a:rPr lang="cs-CZ" sz="2800" b="1" smtClean="0">
                <a:solidFill>
                  <a:schemeClr val="hlink"/>
                </a:solidFill>
              </a:rPr>
              <a:t>hemofilie </a:t>
            </a:r>
          </a:p>
          <a:p>
            <a:pPr lvl="1" eaLnBrk="1" hangingPunct="1">
              <a:defRPr/>
            </a:pPr>
            <a:r>
              <a:rPr lang="cs-CZ" sz="2800" b="1" smtClean="0">
                <a:solidFill>
                  <a:schemeClr val="hlink"/>
                </a:solidFill>
              </a:rPr>
              <a:t>daltonismus</a:t>
            </a:r>
          </a:p>
          <a:p>
            <a:pPr lvl="1" eaLnBrk="1" hangingPunct="1">
              <a:defRPr/>
            </a:pPr>
            <a:r>
              <a:rPr lang="cs-CZ" sz="2800" b="1" smtClean="0">
                <a:solidFill>
                  <a:schemeClr val="hlink"/>
                </a:solidFill>
              </a:rPr>
              <a:t>barva srsti (kočky)</a:t>
            </a:r>
          </a:p>
        </p:txBody>
      </p:sp>
      <p:sp>
        <p:nvSpPr>
          <p:cNvPr id="11268" name="Rectangle 4"/>
          <p:cNvSpPr>
            <a:spLocks noGrp="1" noChangeArrowheads="1"/>
          </p:cNvSpPr>
          <p:nvPr>
            <p:ph type="body" sz="half" idx="2"/>
          </p:nvPr>
        </p:nvSpPr>
        <p:spPr>
          <a:xfrm>
            <a:off x="4652963" y="1600200"/>
            <a:ext cx="4240212" cy="4525963"/>
          </a:xfrm>
        </p:spPr>
        <p:txBody>
          <a:bodyPr lIns="92075" tIns="46038" rIns="92075" bIns="46038"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cs-CZ" b="1" smtClean="0">
                <a:solidFill>
                  <a:schemeClr val="hlink"/>
                </a:solidFill>
              </a:rPr>
              <a:t>Znaky pohlavím ovlivněné</a:t>
            </a:r>
          </a:p>
          <a:p>
            <a:pPr lvl="1" eaLnBrk="1" hangingPunct="1">
              <a:lnSpc>
                <a:spcPct val="90000"/>
              </a:lnSpc>
              <a:spcBef>
                <a:spcPct val="10000"/>
              </a:spcBef>
              <a:defRPr/>
            </a:pPr>
            <a:r>
              <a:rPr lang="cs-CZ" sz="2800" b="1" smtClean="0"/>
              <a:t>projeví se až účinkem pohlavních hormonů</a:t>
            </a:r>
          </a:p>
          <a:p>
            <a:pPr lvl="2" eaLnBrk="1" hangingPunct="1">
              <a:defRPr/>
            </a:pPr>
            <a:r>
              <a:rPr lang="cs-CZ" sz="2800" b="1" smtClean="0">
                <a:solidFill>
                  <a:schemeClr val="hlink"/>
                </a:solidFill>
              </a:rPr>
              <a:t>alopecie</a:t>
            </a:r>
          </a:p>
          <a:p>
            <a:pPr lvl="2" eaLnBrk="1" hangingPunct="1">
              <a:defRPr/>
            </a:pPr>
            <a:r>
              <a:rPr lang="cs-CZ" sz="2800" b="1" smtClean="0">
                <a:solidFill>
                  <a:schemeClr val="hlink"/>
                </a:solidFill>
              </a:rPr>
              <a:t>intersex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cs-CZ" smtClean="0">
                <a:solidFill>
                  <a:schemeClr val="hlink"/>
                </a:solidFill>
              </a:rPr>
              <a:t>   </a:t>
            </a:r>
          </a:p>
          <a:p>
            <a:pPr lvl="1" eaLnBrk="1" hangingPunct="1">
              <a:buFont typeface="Wingdings" pitchFamily="2" charset="2"/>
              <a:buNone/>
              <a:defRPr/>
            </a:pPr>
            <a:endParaRPr lang="cs-CZ" smtClean="0">
              <a:solidFill>
                <a:schemeClr val="hlink"/>
              </a:solidFill>
              <a:latin typeface="Times New Roman CE" pitchFamily="18" charset="-18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000"/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1000"/>
                                        <p:tgtEl>
                                          <p:spTgt spid="112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1000"/>
                                        <p:tgtEl>
                                          <p:spTgt spid="112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5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1000"/>
                                        <p:tgtEl>
                                          <p:spTgt spid="112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5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1000"/>
                                        <p:tgtEl>
                                          <p:spTgt spid="112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500"/>
                            </p:stCondLst>
                            <p:childTnLst>
                              <p:par>
                                <p:cTn id="2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1000"/>
                                        <p:tgtEl>
                                          <p:spTgt spid="1126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6500"/>
                            </p:stCondLst>
                            <p:childTnLst>
                              <p:par>
                                <p:cTn id="3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1000"/>
                                        <p:tgtEl>
                                          <p:spTgt spid="112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7500"/>
                            </p:stCondLst>
                            <p:childTnLst>
                              <p:par>
                                <p:cTn id="3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1000"/>
                                        <p:tgtEl>
                                          <p:spTgt spid="1126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8500"/>
                            </p:stCondLst>
                            <p:childTnLst>
                              <p:par>
                                <p:cTn id="4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1000"/>
                                        <p:tgtEl>
                                          <p:spTgt spid="1126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9500"/>
                            </p:stCondLst>
                            <p:childTnLst>
                              <p:par>
                                <p:cTn id="4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1000"/>
                                        <p:tgtEl>
                                          <p:spTgt spid="1126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0500"/>
                            </p:stCondLst>
                            <p:childTnLst>
                              <p:par>
                                <p:cTn id="4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1000"/>
                                        <p:tgtEl>
                                          <p:spTgt spid="1126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6" grpId="0"/>
      <p:bldP spid="11267" grpId="0" build="p"/>
      <p:bldP spid="11268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Zástupný symbol pro datum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cs-CZ"/>
              <a:t>SOŠS a SOU Kadaň</a:t>
            </a:r>
          </a:p>
        </p:txBody>
      </p:sp>
      <p:sp>
        <p:nvSpPr>
          <p:cNvPr id="17411" name="Zástupný symbol pro číslo snímku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2C780F1D-B4C0-4B54-B6F0-877CC4F066B4}" type="slidenum">
              <a:rPr lang="cs-CZ"/>
              <a:pPr/>
              <a:t>15</a:t>
            </a:fld>
            <a:endParaRPr lang="cs-CZ"/>
          </a:p>
        </p:txBody>
      </p:sp>
      <p:sp>
        <p:nvSpPr>
          <p:cNvPr id="17412" name="Zástupný symbol pro zápatí 5"/>
          <p:cNvSpPr>
            <a:spLocks noGrp="1"/>
          </p:cNvSpPr>
          <p:nvPr>
            <p:ph type="ftr" sz="quarter" idx="12"/>
          </p:nvPr>
        </p:nvSpPr>
        <p:spPr>
          <a:noFill/>
        </p:spPr>
        <p:txBody>
          <a:bodyPr/>
          <a:lstStyle/>
          <a:p>
            <a:r>
              <a:rPr lang="cs-CZ"/>
              <a:t>Genetika - Heterochromozomy</a:t>
            </a:r>
          </a:p>
        </p:txBody>
      </p:sp>
      <p:sp>
        <p:nvSpPr>
          <p:cNvPr id="144386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cs-CZ" smtClean="0"/>
              <a:t>Použité zdroje</a:t>
            </a:r>
          </a:p>
        </p:txBody>
      </p:sp>
      <p:sp>
        <p:nvSpPr>
          <p:cNvPr id="1443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cs-CZ" b="1" smtClean="0"/>
              <a:t>Bumerl,  J. a kol.: </a:t>
            </a:r>
            <a:r>
              <a:rPr lang="cs-CZ" b="1" i="1" smtClean="0"/>
              <a:t>Biologie 2 pro střední odborné školy.</a:t>
            </a:r>
            <a:r>
              <a:rPr lang="cs-CZ" b="1" smtClean="0"/>
              <a:t> SPN, 1997</a:t>
            </a:r>
          </a:p>
          <a:p>
            <a:pPr eaLnBrk="1" hangingPunct="1">
              <a:defRPr/>
            </a:pPr>
            <a:r>
              <a:rPr lang="cs-CZ" b="1" smtClean="0"/>
              <a:t>Kubišta, V.: </a:t>
            </a:r>
            <a:r>
              <a:rPr lang="cs-CZ" b="1" i="1" smtClean="0"/>
              <a:t>Obecná biologie.</a:t>
            </a:r>
            <a:r>
              <a:rPr lang="cs-CZ" b="1" smtClean="0"/>
              <a:t> Fortuna, 2000</a:t>
            </a:r>
          </a:p>
          <a:p>
            <a:pPr eaLnBrk="1" hangingPunct="1">
              <a:defRPr/>
            </a:pPr>
            <a:r>
              <a:rPr lang="cs-CZ" b="1" smtClean="0">
                <a:hlinkClick r:id="rId2"/>
              </a:rPr>
              <a:t>http://www.osel.cz</a:t>
            </a:r>
            <a:endParaRPr lang="cs-CZ" b="1" smtClean="0"/>
          </a:p>
          <a:p>
            <a:pPr eaLnBrk="1" hangingPunct="1">
              <a:defRPr/>
            </a:pPr>
            <a:r>
              <a:rPr lang="cs-CZ" b="1" smtClean="0">
                <a:hlinkClick r:id="rId3"/>
              </a:rPr>
              <a:t>http://www.scienceworld.cz</a:t>
            </a:r>
            <a:endParaRPr lang="cs-CZ" b="1" smtClean="0"/>
          </a:p>
          <a:p>
            <a:pPr eaLnBrk="1" hangingPunct="1">
              <a:defRPr/>
            </a:pPr>
            <a:r>
              <a:rPr lang="cs-CZ" b="1" smtClean="0">
                <a:hlinkClick r:id="rId4"/>
              </a:rPr>
              <a:t>http://old.mendelu.cz</a:t>
            </a:r>
            <a:endParaRPr lang="cs-CZ" b="1" smtClean="0"/>
          </a:p>
          <a:p>
            <a:pPr eaLnBrk="1" hangingPunct="1">
              <a:buFont typeface="Wingdings" pitchFamily="2" charset="2"/>
              <a:buNone/>
              <a:defRPr/>
            </a:pPr>
            <a:endParaRPr lang="cs-CZ" b="1" smtClean="0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4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44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443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443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443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443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4386" grpId="0"/>
      <p:bldP spid="144387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Zástupný symbol pro datum 2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cs-CZ"/>
              <a:t>SOŠS a SOU Kadaň</a:t>
            </a:r>
          </a:p>
        </p:txBody>
      </p:sp>
      <p:sp>
        <p:nvSpPr>
          <p:cNvPr id="4099" name="Zástupný symbol pro číslo snímku 3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A3DA4BC0-BEB0-45AF-9A29-DF24247A3456}" type="slidenum">
              <a:rPr lang="cs-CZ"/>
              <a:pPr/>
              <a:t>2</a:t>
            </a:fld>
            <a:endParaRPr lang="cs-CZ"/>
          </a:p>
        </p:txBody>
      </p:sp>
      <p:sp>
        <p:nvSpPr>
          <p:cNvPr id="4100" name="Zástupný symbol pro zápatí 4"/>
          <p:cNvSpPr>
            <a:spLocks noGrp="1"/>
          </p:cNvSpPr>
          <p:nvPr>
            <p:ph type="ftr" sz="quarter" idx="12"/>
          </p:nvPr>
        </p:nvSpPr>
        <p:spPr>
          <a:noFill/>
        </p:spPr>
        <p:txBody>
          <a:bodyPr/>
          <a:lstStyle/>
          <a:p>
            <a:r>
              <a:rPr lang="cs-CZ"/>
              <a:t>Genetika - Heterochromozomy</a:t>
            </a:r>
          </a:p>
        </p:txBody>
      </p:sp>
      <p:sp>
        <p:nvSpPr>
          <p:cNvPr id="19458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cs-CZ" smtClean="0"/>
              <a:t>Schéma živočišné buňky</a:t>
            </a:r>
          </a:p>
        </p:txBody>
      </p:sp>
      <p:sp>
        <p:nvSpPr>
          <p:cNvPr id="4102" name="Rectangle 4"/>
          <p:cNvSpPr>
            <a:spLocks noChangeArrowheads="1"/>
          </p:cNvSpPr>
          <p:nvPr/>
        </p:nvSpPr>
        <p:spPr bwMode="auto">
          <a:xfrm>
            <a:off x="2400300" y="1776413"/>
            <a:ext cx="9144000" cy="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endParaRPr lang="cs-CZ"/>
          </a:p>
        </p:txBody>
      </p:sp>
      <p:pic>
        <p:nvPicPr>
          <p:cNvPr id="19459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79613" y="2060575"/>
            <a:ext cx="5545137" cy="4221163"/>
          </a:xfrm>
          <a:prstGeom prst="rect">
            <a:avLst/>
          </a:prstGeom>
          <a:noFill/>
          <a:ln w="25400">
            <a:solidFill>
              <a:schemeClr val="hlink"/>
            </a:solidFill>
            <a:miter lim="800000"/>
            <a:headEnd/>
            <a:tailEnd/>
          </a:ln>
        </p:spPr>
      </p:pic>
      <p:sp>
        <p:nvSpPr>
          <p:cNvPr id="19461" name="Text Box 5"/>
          <p:cNvSpPr txBox="1">
            <a:spLocks noChangeArrowheads="1"/>
          </p:cNvSpPr>
          <p:nvPr/>
        </p:nvSpPr>
        <p:spPr bwMode="auto">
          <a:xfrm>
            <a:off x="323850" y="1341438"/>
            <a:ext cx="4171950" cy="392112"/>
          </a:xfrm>
          <a:prstGeom prst="rect">
            <a:avLst/>
          </a:prstGeom>
          <a:noFill/>
          <a:ln w="25400">
            <a:solidFill>
              <a:schemeClr val="hlink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cs-CZ" b="1">
                <a:effectLst>
                  <a:outerShdw blurRad="38100" dist="38100" dir="2700000" algn="tl">
                    <a:srgbClr val="000000"/>
                  </a:outerShdw>
                </a:effectLst>
              </a:rPr>
              <a:t>Chromozomy jsou uloženy v jádře buňky</a:t>
            </a:r>
          </a:p>
        </p:txBody>
      </p:sp>
      <p:sp>
        <p:nvSpPr>
          <p:cNvPr id="19463" name="AutoShape 7"/>
          <p:cNvSpPr>
            <a:spLocks noChangeArrowheads="1"/>
          </p:cNvSpPr>
          <p:nvPr/>
        </p:nvSpPr>
        <p:spPr bwMode="auto">
          <a:xfrm rot="5400000">
            <a:off x="4248150" y="1665288"/>
            <a:ext cx="1366837" cy="719138"/>
          </a:xfrm>
          <a:custGeom>
            <a:avLst/>
            <a:gdLst>
              <a:gd name="T0" fmla="*/ 957165 w 21600"/>
              <a:gd name="T1" fmla="*/ 0 h 21600"/>
              <a:gd name="T2" fmla="*/ 957165 w 21600"/>
              <a:gd name="T3" fmla="*/ 404781 h 21600"/>
              <a:gd name="T4" fmla="*/ 204836 w 21600"/>
              <a:gd name="T5" fmla="*/ 719138 h 21600"/>
              <a:gd name="T6" fmla="*/ 1366837 w 21600"/>
              <a:gd name="T7" fmla="*/ 202391 h 21600"/>
              <a:gd name="T8" fmla="*/ 17694720 60000 65536"/>
              <a:gd name="T9" fmla="*/ 5898240 60000 65536"/>
              <a:gd name="T10" fmla="*/ 5898240 60000 65536"/>
              <a:gd name="T11" fmla="*/ 0 60000 65536"/>
              <a:gd name="T12" fmla="*/ 12427 w 21600"/>
              <a:gd name="T13" fmla="*/ 2912 h 21600"/>
              <a:gd name="T14" fmla="*/ 18227 w 21600"/>
              <a:gd name="T15" fmla="*/ 9246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21600" y="6079"/>
                </a:moveTo>
                <a:lnTo>
                  <a:pt x="15126" y="0"/>
                </a:lnTo>
                <a:lnTo>
                  <a:pt x="15126" y="2912"/>
                </a:lnTo>
                <a:lnTo>
                  <a:pt x="12427" y="2912"/>
                </a:lnTo>
                <a:cubicBezTo>
                  <a:pt x="5564" y="2912"/>
                  <a:pt x="0" y="7052"/>
                  <a:pt x="0" y="12158"/>
                </a:cubicBezTo>
                <a:lnTo>
                  <a:pt x="0" y="21600"/>
                </a:lnTo>
                <a:lnTo>
                  <a:pt x="6474" y="21600"/>
                </a:lnTo>
                <a:lnTo>
                  <a:pt x="6474" y="12158"/>
                </a:lnTo>
                <a:cubicBezTo>
                  <a:pt x="6474" y="10550"/>
                  <a:pt x="9139" y="9246"/>
                  <a:pt x="12427" y="9246"/>
                </a:cubicBezTo>
                <a:lnTo>
                  <a:pt x="15126" y="9246"/>
                </a:lnTo>
                <a:lnTo>
                  <a:pt x="15126" y="12158"/>
                </a:lnTo>
                <a:close/>
              </a:path>
            </a:pathLst>
          </a:custGeom>
          <a:solidFill>
            <a:srgbClr val="FF3300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cs-CZ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1000"/>
                                        <p:tgtEl>
                                          <p:spTgt spid="19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1000"/>
                                        <p:tgtEl>
                                          <p:spTgt spid="19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94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94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500"/>
                            </p:stCondLst>
                            <p:childTnLst>
                              <p:par>
                                <p:cTn id="22" presetID="0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1.15607E-6 L -2.22222E-6 0.22011 " pathEditMode="relative" ptsTypes="AA">
                                      <p:cBhvr>
                                        <p:cTn id="23" dur="1000" fill="hold"/>
                                        <p:tgtEl>
                                          <p:spTgt spid="194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8" grpId="0"/>
      <p:bldP spid="19461" grpId="0" animBg="1"/>
      <p:bldP spid="19463" grpId="0" animBg="1"/>
      <p:bldP spid="19463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Zástupný symbol pro datum 4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cs-CZ"/>
              <a:t>SOŠS a SOU Kadaň</a:t>
            </a:r>
          </a:p>
        </p:txBody>
      </p:sp>
      <p:sp>
        <p:nvSpPr>
          <p:cNvPr id="5123" name="Zástupný symbol pro číslo snímku 5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ED86D4A3-FD6B-44A3-8D21-AE767053A769}" type="slidenum">
              <a:rPr lang="cs-CZ"/>
              <a:pPr/>
              <a:t>3</a:t>
            </a:fld>
            <a:endParaRPr lang="cs-CZ"/>
          </a:p>
        </p:txBody>
      </p:sp>
      <p:sp>
        <p:nvSpPr>
          <p:cNvPr id="5124" name="Zástupný symbol pro zápatí 6"/>
          <p:cNvSpPr>
            <a:spLocks noGrp="1"/>
          </p:cNvSpPr>
          <p:nvPr>
            <p:ph type="ftr" sz="quarter" idx="12"/>
          </p:nvPr>
        </p:nvSpPr>
        <p:spPr>
          <a:noFill/>
        </p:spPr>
        <p:txBody>
          <a:bodyPr/>
          <a:lstStyle/>
          <a:p>
            <a:r>
              <a:rPr lang="cs-CZ"/>
              <a:t>Genetika - Heterochromozomy</a:t>
            </a:r>
          </a:p>
        </p:txBody>
      </p:sp>
      <p:sp>
        <p:nvSpPr>
          <p:cNvPr id="20482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468313" y="260350"/>
            <a:ext cx="8229600" cy="1143000"/>
          </a:xfrm>
        </p:spPr>
        <p:txBody>
          <a:bodyPr/>
          <a:lstStyle/>
          <a:p>
            <a:pPr eaLnBrk="1" hangingPunct="1">
              <a:defRPr/>
            </a:pPr>
            <a:r>
              <a:rPr lang="cs-CZ" smtClean="0"/>
              <a:t>Dělení buněk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68313" y="1582738"/>
            <a:ext cx="4033837" cy="4525962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cs-CZ" sz="3200" b="1" smtClean="0">
                <a:solidFill>
                  <a:schemeClr val="hlink"/>
                </a:solidFill>
              </a:rPr>
              <a:t>Meióza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cs-CZ" b="1" smtClean="0"/>
              <a:t>Pohlavní buňky – gamety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cs-CZ" b="1" smtClean="0"/>
              <a:t>Poloviční počet chromozómů – 1 n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cs-CZ" b="1" smtClean="0"/>
              <a:t>4 nové buňky (gamety)</a:t>
            </a:r>
          </a:p>
        </p:txBody>
      </p:sp>
      <p:sp>
        <p:nvSpPr>
          <p:cNvPr id="20484" name="Rectangle 4"/>
          <p:cNvSpPr>
            <a:spLocks noGrp="1" noChangeArrowheads="1"/>
          </p:cNvSpPr>
          <p:nvPr>
            <p:ph type="body" sz="half" idx="2"/>
          </p:nvPr>
        </p:nvSpPr>
        <p:spPr>
          <a:xfrm>
            <a:off x="4652963" y="1582738"/>
            <a:ext cx="4033837" cy="4525962"/>
          </a:xfrm>
        </p:spPr>
        <p:txBody>
          <a:bodyPr/>
          <a:lstStyle/>
          <a:p>
            <a:pPr eaLnBrk="1" hangingPunct="1">
              <a:lnSpc>
                <a:spcPct val="90000"/>
              </a:lnSpc>
              <a:spcBef>
                <a:spcPct val="10000"/>
              </a:spcBef>
              <a:buFont typeface="Wingdings" pitchFamily="2" charset="2"/>
              <a:buNone/>
              <a:defRPr/>
            </a:pPr>
            <a:r>
              <a:rPr lang="cs-CZ" b="1" smtClean="0">
                <a:solidFill>
                  <a:schemeClr val="hlink"/>
                </a:solidFill>
              </a:rPr>
              <a:t>Mitóza</a:t>
            </a:r>
          </a:p>
          <a:p>
            <a:pPr eaLnBrk="1" hangingPunct="1">
              <a:lnSpc>
                <a:spcPct val="90000"/>
              </a:lnSpc>
              <a:spcBef>
                <a:spcPct val="10000"/>
              </a:spcBef>
              <a:defRPr/>
            </a:pPr>
            <a:r>
              <a:rPr lang="cs-CZ" b="1" smtClean="0"/>
              <a:t>Somatické buňky</a:t>
            </a:r>
          </a:p>
          <a:p>
            <a:pPr eaLnBrk="1" hangingPunct="1">
              <a:defRPr/>
            </a:pPr>
            <a:r>
              <a:rPr lang="cs-CZ" b="1" smtClean="0"/>
              <a:t>Totožný počet – 2 n</a:t>
            </a:r>
          </a:p>
          <a:p>
            <a:pPr eaLnBrk="1" hangingPunct="1">
              <a:defRPr/>
            </a:pPr>
            <a:r>
              <a:rPr lang="cs-CZ" b="1" smtClean="0"/>
              <a:t>2 nové buňky</a:t>
            </a:r>
          </a:p>
        </p:txBody>
      </p:sp>
      <p:pic>
        <p:nvPicPr>
          <p:cNvPr id="20485" name="Picture 5" descr="tetrada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550" y="4508500"/>
            <a:ext cx="2520950" cy="1873250"/>
          </a:xfrm>
          <a:prstGeom prst="rect">
            <a:avLst/>
          </a:prstGeom>
          <a:noFill/>
          <a:ln w="25400">
            <a:solidFill>
              <a:schemeClr val="hlink"/>
            </a:solidFill>
            <a:miter lim="800000"/>
            <a:headEnd/>
            <a:tailEnd/>
          </a:ln>
        </p:spPr>
      </p:pic>
      <p:pic>
        <p:nvPicPr>
          <p:cNvPr id="20486" name="Picture 6" descr="mitosi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13338" y="3716338"/>
            <a:ext cx="3457575" cy="1962150"/>
          </a:xfrm>
          <a:prstGeom prst="rect">
            <a:avLst/>
          </a:prstGeom>
          <a:noFill/>
          <a:ln w="25400">
            <a:solidFill>
              <a:schemeClr val="hlink"/>
            </a:solidFill>
            <a:miter lim="800000"/>
            <a:headEnd/>
            <a:tailEnd/>
          </a:ln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000"/>
                                        <p:tgtEl>
                                          <p:spTgt spid="20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1000"/>
                                        <p:tgtEl>
                                          <p:spTgt spid="204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1000"/>
                                        <p:tgtEl>
                                          <p:spTgt spid="204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5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1000"/>
                                        <p:tgtEl>
                                          <p:spTgt spid="204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500"/>
                            </p:stCondLst>
                            <p:childTnLst>
                              <p:par>
                                <p:cTn id="2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1000"/>
                                        <p:tgtEl>
                                          <p:spTgt spid="204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500"/>
                            </p:stCondLst>
                            <p:childTnLst>
                              <p:par>
                                <p:cTn id="2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1000"/>
                                        <p:tgtEl>
                                          <p:spTgt spid="204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6500"/>
                            </p:stCondLst>
                            <p:childTnLst>
                              <p:par>
                                <p:cTn id="3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1000"/>
                                        <p:tgtEl>
                                          <p:spTgt spid="2048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7500"/>
                            </p:stCondLst>
                            <p:childTnLst>
                              <p:par>
                                <p:cTn id="3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1000"/>
                                        <p:tgtEl>
                                          <p:spTgt spid="2048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8500"/>
                            </p:stCondLst>
                            <p:childTnLst>
                              <p:par>
                                <p:cTn id="4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1000"/>
                                        <p:tgtEl>
                                          <p:spTgt spid="2048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9500"/>
                            </p:stCondLst>
                            <p:childTnLst>
                              <p:par>
                                <p:cTn id="4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1000"/>
                                        <p:tgtEl>
                                          <p:spTgt spid="204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2" grpId="0"/>
      <p:bldP spid="20483" grpId="0" build="p"/>
      <p:bldP spid="20484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Zástupný symbol pro datum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cs-CZ"/>
              <a:t>SOŠS a SOU Kadaň</a:t>
            </a:r>
          </a:p>
        </p:txBody>
      </p:sp>
      <p:sp>
        <p:nvSpPr>
          <p:cNvPr id="6147" name="Zástupný symbol pro číslo snímku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00FBE91C-65FF-48FE-9C21-B6E0558E0729}" type="slidenum">
              <a:rPr lang="cs-CZ"/>
              <a:pPr/>
              <a:t>4</a:t>
            </a:fld>
            <a:endParaRPr lang="cs-CZ"/>
          </a:p>
        </p:txBody>
      </p:sp>
      <p:sp>
        <p:nvSpPr>
          <p:cNvPr id="6148" name="Zástupný symbol pro zápatí 5"/>
          <p:cNvSpPr>
            <a:spLocks noGrp="1"/>
          </p:cNvSpPr>
          <p:nvPr>
            <p:ph type="ftr" sz="quarter" idx="12"/>
          </p:nvPr>
        </p:nvSpPr>
        <p:spPr>
          <a:noFill/>
        </p:spPr>
        <p:txBody>
          <a:bodyPr/>
          <a:lstStyle/>
          <a:p>
            <a:r>
              <a:rPr lang="cs-CZ"/>
              <a:t>Genetika - Heterochromozomy</a:t>
            </a:r>
          </a:p>
        </p:txBody>
      </p:sp>
      <p:sp>
        <p:nvSpPr>
          <p:cNvPr id="7170" name="Rectangle 2"/>
          <p:cNvSpPr>
            <a:spLocks noGrp="1" noRot="1" noChangeArrowheads="1"/>
          </p:cNvSpPr>
          <p:nvPr>
            <p:ph type="title"/>
          </p:nvPr>
        </p:nvSpPr>
        <p:spPr>
          <a:effectLst>
            <a:outerShdw dist="13470" dir="2700000" algn="ctr" rotWithShape="0">
              <a:schemeClr val="bg2"/>
            </a:outerShdw>
          </a:effectLst>
        </p:spPr>
        <p:txBody>
          <a:bodyPr lIns="92075" tIns="46038" rIns="92075" bIns="46038"/>
          <a:lstStyle/>
          <a:p>
            <a:pPr eaLnBrk="1" hangingPunct="1">
              <a:defRPr/>
            </a:pPr>
            <a:r>
              <a:rPr lang="cs-CZ" smtClean="0"/>
              <a:t>Meióza</a:t>
            </a:r>
            <a:endParaRPr lang="cs-CZ" smtClean="0">
              <a:latin typeface="Times New Roman CE" pitchFamily="18" charset="-18"/>
            </a:endParaRPr>
          </a:p>
        </p:txBody>
      </p:sp>
      <p:sp>
        <p:nvSpPr>
          <p:cNvPr id="7182" name="Rectangle 14"/>
          <p:cNvSpPr>
            <a:spLocks noGrp="1" noChangeArrowheads="1"/>
          </p:cNvSpPr>
          <p:nvPr>
            <p:ph type="body" idx="1"/>
          </p:nvPr>
        </p:nvSpPr>
        <p:spPr>
          <a:xfrm>
            <a:off x="468313" y="1341438"/>
            <a:ext cx="8229600" cy="2476500"/>
          </a:xfrm>
        </p:spPr>
        <p:txBody>
          <a:bodyPr/>
          <a:lstStyle/>
          <a:p>
            <a:pPr eaLnBrk="1" hangingPunct="1">
              <a:lnSpc>
                <a:spcPct val="90000"/>
              </a:lnSpc>
              <a:defRPr/>
            </a:pPr>
            <a:r>
              <a:rPr lang="cs-CZ" sz="2800" b="1" smtClean="0"/>
              <a:t>Redukční dělení pohlavních buněk (gamet).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cs-CZ" sz="2800" b="1" smtClean="0"/>
              <a:t>Počet chromozomů se redukuje na polovinu, haploidní počet – 1n.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cs-CZ" sz="2800" b="1" smtClean="0"/>
              <a:t>Z 1 buňky mateřské vznikají 4 buňky dceřiné.</a:t>
            </a:r>
          </a:p>
        </p:txBody>
      </p:sp>
      <p:pic>
        <p:nvPicPr>
          <p:cNvPr id="7178" name="Picture 10" descr="neviemco"/>
          <p:cNvPicPr>
            <a:picLocks noChangeAspect="1" noChangeArrowheads="1"/>
          </p:cNvPicPr>
          <p:nvPr>
            <p:ph sz="half" idx="4294967295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323850" y="3284538"/>
            <a:ext cx="8496300" cy="2563812"/>
          </a:xfrm>
          <a:noFill/>
          <a:ln w="25400">
            <a:solidFill>
              <a:schemeClr val="hlink"/>
            </a:solidFill>
          </a:ln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000"/>
                                        <p:tgtEl>
                                          <p:spTgt spid="71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1000"/>
                                        <p:tgtEl>
                                          <p:spTgt spid="71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1000"/>
                                        <p:tgtEl>
                                          <p:spTgt spid="718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500"/>
                            </p:stCondLst>
                            <p:childTnLst>
                              <p:par>
                                <p:cTn id="21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1000"/>
                                        <p:tgtEl>
                                          <p:spTgt spid="7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0" grpId="0"/>
      <p:bldP spid="7182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Zástupný symbol pro datum 4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cs-CZ"/>
              <a:t>SOŠS a SOU Kadaň</a:t>
            </a:r>
          </a:p>
        </p:txBody>
      </p:sp>
      <p:sp>
        <p:nvSpPr>
          <p:cNvPr id="7171" name="Zástupný symbol pro číslo snímku 5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47E1AE59-676B-4B41-A95D-2E646C6C9C83}" type="slidenum">
              <a:rPr lang="cs-CZ"/>
              <a:pPr/>
              <a:t>5</a:t>
            </a:fld>
            <a:endParaRPr lang="cs-CZ"/>
          </a:p>
        </p:txBody>
      </p:sp>
      <p:sp>
        <p:nvSpPr>
          <p:cNvPr id="7172" name="Zástupný symbol pro zápatí 6"/>
          <p:cNvSpPr>
            <a:spLocks noGrp="1"/>
          </p:cNvSpPr>
          <p:nvPr>
            <p:ph type="ftr" sz="quarter" idx="12"/>
          </p:nvPr>
        </p:nvSpPr>
        <p:spPr>
          <a:noFill/>
        </p:spPr>
        <p:txBody>
          <a:bodyPr/>
          <a:lstStyle/>
          <a:p>
            <a:r>
              <a:rPr lang="cs-CZ"/>
              <a:t>Genetika - Heterochromozomy</a:t>
            </a:r>
          </a:p>
        </p:txBody>
      </p:sp>
      <p:sp>
        <p:nvSpPr>
          <p:cNvPr id="107522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  <a:defRPr/>
            </a:pPr>
            <a:r>
              <a:rPr lang="cs-CZ" sz="4000" smtClean="0"/>
              <a:t>Tvorba pohlavních buněk - gametogeneze</a:t>
            </a:r>
          </a:p>
        </p:txBody>
      </p:sp>
      <p:sp>
        <p:nvSpPr>
          <p:cNvPr id="107526" name="Rectangle 6"/>
          <p:cNvSpPr>
            <a:spLocks noGrp="1" noChangeArrowheads="1"/>
          </p:cNvSpPr>
          <p:nvPr>
            <p:ph type="body" sz="half" idx="1"/>
          </p:nvPr>
        </p:nvSpPr>
        <p:spPr>
          <a:xfrm>
            <a:off x="468313" y="1700213"/>
            <a:ext cx="4038600" cy="4525962"/>
          </a:xfrm>
        </p:spPr>
        <p:txBody>
          <a:bodyPr/>
          <a:lstStyle/>
          <a:p>
            <a:pPr eaLnBrk="1" hangingPunct="1">
              <a:defRPr/>
            </a:pPr>
            <a:r>
              <a:rPr lang="cs-CZ" sz="2800" b="1" smtClean="0"/>
              <a:t>Vznik samičích gamet – oogeneze (vajíčka)</a:t>
            </a:r>
          </a:p>
          <a:p>
            <a:pPr eaLnBrk="1" hangingPunct="1">
              <a:defRPr/>
            </a:pPr>
            <a:r>
              <a:rPr lang="cs-CZ" sz="2800" b="1" smtClean="0"/>
              <a:t>Vznik samčích gamet – spermatogeneze (spermie)</a:t>
            </a:r>
          </a:p>
        </p:txBody>
      </p:sp>
      <p:pic>
        <p:nvPicPr>
          <p:cNvPr id="107524" name="Picture 4" descr="spermatogenesis"/>
          <p:cNvPicPr>
            <a:picLocks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313363" y="1916113"/>
            <a:ext cx="3279775" cy="4310062"/>
          </a:xfrm>
          <a:noFill/>
          <a:ln w="25400">
            <a:solidFill>
              <a:schemeClr val="hlink"/>
            </a:solidFill>
          </a:ln>
        </p:spPr>
      </p:pic>
      <p:sp>
        <p:nvSpPr>
          <p:cNvPr id="107527" name="AutoShape 7"/>
          <p:cNvSpPr>
            <a:spLocks noChangeArrowheads="1"/>
          </p:cNvSpPr>
          <p:nvPr/>
        </p:nvSpPr>
        <p:spPr bwMode="auto">
          <a:xfrm>
            <a:off x="3419475" y="3573463"/>
            <a:ext cx="1584325" cy="431800"/>
          </a:xfrm>
          <a:prstGeom prst="rightArrow">
            <a:avLst>
              <a:gd name="adj1" fmla="val 50000"/>
              <a:gd name="adj2" fmla="val 91728"/>
            </a:avLst>
          </a:prstGeom>
          <a:solidFill>
            <a:schemeClr val="hlink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cs-CZ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75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000"/>
                                        <p:tgtEl>
                                          <p:spTgt spid="1075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1000"/>
                                        <p:tgtEl>
                                          <p:spTgt spid="1075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1000"/>
                                        <p:tgtEl>
                                          <p:spTgt spid="1075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75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7522" grpId="0"/>
      <p:bldP spid="107526" grpId="0" build="p"/>
      <p:bldP spid="10752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Zástupný symbol pro datum 4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cs-CZ"/>
              <a:t>SOŠS a SOU Kadaň</a:t>
            </a:r>
          </a:p>
        </p:txBody>
      </p:sp>
      <p:sp>
        <p:nvSpPr>
          <p:cNvPr id="8195" name="Zástupný symbol pro číslo snímku 5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F46C9239-9ACB-48F7-ACBA-7EC33CCABCD2}" type="slidenum">
              <a:rPr lang="cs-CZ"/>
              <a:pPr/>
              <a:t>6</a:t>
            </a:fld>
            <a:endParaRPr lang="cs-CZ"/>
          </a:p>
        </p:txBody>
      </p:sp>
      <p:sp>
        <p:nvSpPr>
          <p:cNvPr id="8196" name="Zástupný symbol pro zápatí 6"/>
          <p:cNvSpPr>
            <a:spLocks noGrp="1"/>
          </p:cNvSpPr>
          <p:nvPr>
            <p:ph type="ftr" sz="quarter" idx="12"/>
          </p:nvPr>
        </p:nvSpPr>
        <p:spPr>
          <a:noFill/>
        </p:spPr>
        <p:txBody>
          <a:bodyPr/>
          <a:lstStyle/>
          <a:p>
            <a:r>
              <a:rPr lang="cs-CZ"/>
              <a:t>Genetika - Heterochromozomy</a:t>
            </a:r>
          </a:p>
        </p:txBody>
      </p:sp>
      <p:sp>
        <p:nvSpPr>
          <p:cNvPr id="125954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cs-CZ" smtClean="0"/>
              <a:t>Chromozom</a:t>
            </a:r>
          </a:p>
        </p:txBody>
      </p:sp>
      <p:sp>
        <p:nvSpPr>
          <p:cNvPr id="125958" name="Rectangle 6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  <a:defRPr/>
            </a:pPr>
            <a:r>
              <a:rPr lang="cs-CZ" sz="2800" b="1" smtClean="0"/>
              <a:t>Zviditelňuje se před nepřímým dělením buněk.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cs-CZ" sz="2800" b="1" smtClean="0"/>
              <a:t>Vzniká navinutím vlákna DNA.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cs-CZ" sz="2800" b="1" smtClean="0"/>
              <a:t>Je to útvar tyčinkovitého tvaru.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cs-CZ" sz="2800" b="1" smtClean="0"/>
              <a:t>Ramena chromozomu jsou ukončena teleomerami.</a:t>
            </a:r>
          </a:p>
        </p:txBody>
      </p:sp>
      <p:pic>
        <p:nvPicPr>
          <p:cNvPr id="125956" name="Picture 4" descr="dna_chromozom"/>
          <p:cNvPicPr>
            <a:picLocks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572000" y="1773238"/>
            <a:ext cx="3960813" cy="2971800"/>
          </a:xfrm>
          <a:noFill/>
          <a:ln w="25400">
            <a:solidFill>
              <a:schemeClr val="hlink"/>
            </a:solidFill>
          </a:ln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59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000"/>
                                        <p:tgtEl>
                                          <p:spTgt spid="1259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1000"/>
                                        <p:tgtEl>
                                          <p:spTgt spid="1259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5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1000"/>
                                        <p:tgtEl>
                                          <p:spTgt spid="12595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5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5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1000"/>
                                        <p:tgtEl>
                                          <p:spTgt spid="12595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500"/>
                            </p:stCondLst>
                            <p:childTnLst>
                              <p:par>
                                <p:cTn id="2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1000"/>
                                        <p:tgtEl>
                                          <p:spTgt spid="1259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5954" grpId="0"/>
      <p:bldP spid="125958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Zástupný symbol pro datum 4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cs-CZ"/>
              <a:t>SOŠS a SOU Kadaň</a:t>
            </a:r>
          </a:p>
        </p:txBody>
      </p:sp>
      <p:sp>
        <p:nvSpPr>
          <p:cNvPr id="9219" name="Zástupný symbol pro číslo snímku 5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E15124DE-220B-47DC-B59D-17C353545C0A}" type="slidenum">
              <a:rPr lang="cs-CZ"/>
              <a:pPr/>
              <a:t>7</a:t>
            </a:fld>
            <a:endParaRPr lang="cs-CZ"/>
          </a:p>
        </p:txBody>
      </p:sp>
      <p:sp>
        <p:nvSpPr>
          <p:cNvPr id="9220" name="Zástupný symbol pro zápatí 6"/>
          <p:cNvSpPr>
            <a:spLocks noGrp="1"/>
          </p:cNvSpPr>
          <p:nvPr>
            <p:ph type="ftr" sz="quarter" idx="12"/>
          </p:nvPr>
        </p:nvSpPr>
        <p:spPr>
          <a:noFill/>
        </p:spPr>
        <p:txBody>
          <a:bodyPr/>
          <a:lstStyle/>
          <a:p>
            <a:r>
              <a:rPr lang="cs-CZ"/>
              <a:t>Genetika - Heterochromozomy</a:t>
            </a:r>
          </a:p>
        </p:txBody>
      </p:sp>
      <p:pic>
        <p:nvPicPr>
          <p:cNvPr id="130062" name="Picture 1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850" y="1773238"/>
            <a:ext cx="3724275" cy="4464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0055" name="Rectangle 7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cs-CZ" smtClean="0"/>
              <a:t>Popis chromozomu</a:t>
            </a:r>
          </a:p>
        </p:txBody>
      </p:sp>
      <p:sp>
        <p:nvSpPr>
          <p:cNvPr id="130056" name="Rectangle 8"/>
          <p:cNvSpPr>
            <a:spLocks noGrp="1" noChangeArrowheads="1"/>
          </p:cNvSpPr>
          <p:nvPr>
            <p:ph type="body" sz="half" idx="2"/>
          </p:nvPr>
        </p:nvSpPr>
        <p:spPr>
          <a:xfrm>
            <a:off x="5003800" y="1700213"/>
            <a:ext cx="3787775" cy="4525962"/>
          </a:xfrm>
        </p:spPr>
        <p:txBody>
          <a:bodyPr/>
          <a:lstStyle/>
          <a:p>
            <a:pPr eaLnBrk="1" hangingPunct="1">
              <a:lnSpc>
                <a:spcPct val="90000"/>
              </a:lnSpc>
              <a:defRPr/>
            </a:pPr>
            <a:r>
              <a:rPr lang="cs-CZ" sz="2800" b="1" smtClean="0"/>
              <a:t>Chromozom je podélně rozdělen na 2 chromatidy.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cs-CZ" sz="2800" b="1" smtClean="0"/>
              <a:t>Každá chromatida obsahuje dvojité spirální vlákno – chromonemu.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cs-CZ" sz="2800" b="1" smtClean="0"/>
              <a:t>Na chromonemách se objevují zduřeniny vlákna (barvitelná zrna) – chromomery.</a:t>
            </a:r>
          </a:p>
        </p:txBody>
      </p:sp>
      <p:sp>
        <p:nvSpPr>
          <p:cNvPr id="130058" name="Text Box 10"/>
          <p:cNvSpPr txBox="1">
            <a:spLocks noChangeArrowheads="1"/>
          </p:cNvSpPr>
          <p:nvPr/>
        </p:nvSpPr>
        <p:spPr bwMode="auto">
          <a:xfrm>
            <a:off x="1042988" y="1557338"/>
            <a:ext cx="3514725" cy="392112"/>
          </a:xfrm>
          <a:prstGeom prst="rect">
            <a:avLst/>
          </a:prstGeom>
          <a:solidFill>
            <a:schemeClr val="accent1"/>
          </a:solidFill>
          <a:ln w="25400">
            <a:solidFill>
              <a:schemeClr val="hlink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cs-CZ" b="1">
                <a:effectLst>
                  <a:outerShdw blurRad="38100" dist="38100" dir="2700000" algn="tl">
                    <a:srgbClr val="000000"/>
                  </a:outerShdw>
                </a:effectLst>
              </a:rPr>
              <a:t>Primární konstrikce + centromera</a:t>
            </a:r>
          </a:p>
        </p:txBody>
      </p:sp>
      <p:sp>
        <p:nvSpPr>
          <p:cNvPr id="130059" name="Text Box 11"/>
          <p:cNvSpPr txBox="1">
            <a:spLocks noChangeArrowheads="1"/>
          </p:cNvSpPr>
          <p:nvPr/>
        </p:nvSpPr>
        <p:spPr bwMode="auto">
          <a:xfrm>
            <a:off x="1979613" y="4941888"/>
            <a:ext cx="2663825" cy="392112"/>
          </a:xfrm>
          <a:prstGeom prst="rect">
            <a:avLst/>
          </a:prstGeom>
          <a:solidFill>
            <a:schemeClr val="accent1"/>
          </a:solidFill>
          <a:ln w="25400">
            <a:solidFill>
              <a:schemeClr val="hlink"/>
            </a:solidFill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 algn="ctr">
              <a:defRPr/>
            </a:pPr>
            <a:r>
              <a:rPr lang="cs-CZ" b="1">
                <a:effectLst>
                  <a:outerShdw blurRad="38100" dist="38100" dir="2700000" algn="tl">
                    <a:srgbClr val="000000"/>
                  </a:outerShdw>
                </a:effectLst>
              </a:rPr>
              <a:t>Sekundární konstrikce</a:t>
            </a:r>
          </a:p>
        </p:txBody>
      </p:sp>
      <p:sp>
        <p:nvSpPr>
          <p:cNvPr id="130060" name="Text Box 12"/>
          <p:cNvSpPr txBox="1">
            <a:spLocks noChangeArrowheads="1"/>
          </p:cNvSpPr>
          <p:nvPr/>
        </p:nvSpPr>
        <p:spPr bwMode="auto">
          <a:xfrm>
            <a:off x="1835150" y="5661025"/>
            <a:ext cx="839788" cy="392113"/>
          </a:xfrm>
          <a:prstGeom prst="rect">
            <a:avLst/>
          </a:prstGeom>
          <a:solidFill>
            <a:schemeClr val="accent1"/>
          </a:solidFill>
          <a:ln w="25400">
            <a:solidFill>
              <a:schemeClr val="hlink"/>
            </a:solidFill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cs-CZ" b="1">
                <a:effectLst>
                  <a:outerShdw blurRad="38100" dist="38100" dir="2700000" algn="tl">
                    <a:srgbClr val="000000"/>
                  </a:outerShdw>
                </a:effectLst>
              </a:rPr>
              <a:t>Satelit</a:t>
            </a:r>
          </a:p>
        </p:txBody>
      </p:sp>
      <p:sp>
        <p:nvSpPr>
          <p:cNvPr id="130061" name="Text Box 13"/>
          <p:cNvSpPr txBox="1">
            <a:spLocks noChangeArrowheads="1"/>
          </p:cNvSpPr>
          <p:nvPr/>
        </p:nvSpPr>
        <p:spPr bwMode="auto">
          <a:xfrm>
            <a:off x="3635375" y="4221163"/>
            <a:ext cx="1365250" cy="392112"/>
          </a:xfrm>
          <a:prstGeom prst="rect">
            <a:avLst/>
          </a:prstGeom>
          <a:solidFill>
            <a:schemeClr val="accent1"/>
          </a:solidFill>
          <a:ln w="25400">
            <a:solidFill>
              <a:schemeClr val="hlink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cs-CZ" b="1">
                <a:effectLst>
                  <a:outerShdw blurRad="38100" dist="38100" dir="2700000" algn="tl">
                    <a:srgbClr val="000000"/>
                  </a:outerShdw>
                </a:effectLst>
              </a:rPr>
              <a:t>Chromatidy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0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1000"/>
                                        <p:tgtEl>
                                          <p:spTgt spid="1300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30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300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300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300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1300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13005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500"/>
                            </p:stCondLst>
                            <p:childTnLst>
                              <p:par>
                                <p:cTn id="3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13005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0055" grpId="0" autoUpdateAnimBg="0"/>
      <p:bldP spid="130056" grpId="0" build="p" autoUpdateAnimBg="0" advAuto="0"/>
      <p:bldP spid="130058" grpId="0" animBg="1" autoUpdateAnimBg="0"/>
      <p:bldP spid="130059" grpId="0" animBg="1" autoUpdateAnimBg="0"/>
      <p:bldP spid="130060" grpId="0" animBg="1" autoUpdateAnimBg="0"/>
      <p:bldP spid="130061" grpId="0" animBg="1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Zástupný symbol pro datum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cs-CZ"/>
              <a:t>SOŠS a SOU Kadaň</a:t>
            </a:r>
          </a:p>
        </p:txBody>
      </p:sp>
      <p:sp>
        <p:nvSpPr>
          <p:cNvPr id="10243" name="Zástupný symbol pro číslo snímku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E12CE1F4-3A0B-48F5-8B70-2EB56799837C}" type="slidenum">
              <a:rPr lang="cs-CZ"/>
              <a:pPr/>
              <a:t>8</a:t>
            </a:fld>
            <a:endParaRPr lang="cs-CZ"/>
          </a:p>
        </p:txBody>
      </p:sp>
      <p:sp>
        <p:nvSpPr>
          <p:cNvPr id="10244" name="Zástupný symbol pro zápatí 5"/>
          <p:cNvSpPr>
            <a:spLocks noGrp="1"/>
          </p:cNvSpPr>
          <p:nvPr>
            <p:ph type="ftr" sz="quarter" idx="12"/>
          </p:nvPr>
        </p:nvSpPr>
        <p:spPr>
          <a:noFill/>
        </p:spPr>
        <p:txBody>
          <a:bodyPr/>
          <a:lstStyle/>
          <a:p>
            <a:r>
              <a:rPr lang="cs-CZ"/>
              <a:t>Genetika - Heterochromozomy</a:t>
            </a:r>
          </a:p>
        </p:txBody>
      </p:sp>
      <p:sp>
        <p:nvSpPr>
          <p:cNvPr id="123906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cs-CZ" smtClean="0"/>
              <a:t>Chromozomy</a:t>
            </a:r>
          </a:p>
        </p:txBody>
      </p:sp>
      <p:sp>
        <p:nvSpPr>
          <p:cNvPr id="1239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8507413" cy="4525963"/>
          </a:xfrm>
        </p:spPr>
        <p:txBody>
          <a:bodyPr/>
          <a:lstStyle/>
          <a:p>
            <a:pPr eaLnBrk="1" hangingPunct="1">
              <a:lnSpc>
                <a:spcPct val="80000"/>
              </a:lnSpc>
              <a:defRPr/>
            </a:pPr>
            <a:r>
              <a:rPr lang="cs-CZ" sz="2800" b="1" smtClean="0"/>
              <a:t>Chromozomy plní roli knihoven, v nichž jsou uloženy informace potřebné k vývoji a fungování lidského těla. 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cs-CZ" sz="2800" b="1" smtClean="0"/>
              <a:t>Každý z nich obsahuje stovky genů zapsaných na dlouhé molekule DNA. 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cs-CZ" sz="2800" b="1" smtClean="0"/>
              <a:t>Geny obsahují návod na stavbu bílkovin, které obstarávají všechny důležité funkce v těle.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cs-CZ" sz="2800" b="1" smtClean="0"/>
              <a:t>Chromozomy jsou v buňkách uloženy ve dvou kopiích - jednu dědíme od matky, druhou od otce. Člověk má 22 párů „obyčejných“ chromozomů a jeden pár chromozomů pohlavních: </a:t>
            </a:r>
          </a:p>
          <a:p>
            <a:pPr lvl="1" eaLnBrk="1" hangingPunct="1">
              <a:lnSpc>
                <a:spcPct val="80000"/>
              </a:lnSpc>
              <a:defRPr/>
            </a:pPr>
            <a:r>
              <a:rPr lang="cs-CZ" sz="2400" b="1" smtClean="0"/>
              <a:t>ženy XX, muži XY. 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39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239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239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239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239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239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906" grpId="0"/>
      <p:bldP spid="123907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Zástupný symbol pro datum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cs-CZ"/>
              <a:t>SOŠS a SOU Kadaň</a:t>
            </a:r>
          </a:p>
        </p:txBody>
      </p:sp>
      <p:sp>
        <p:nvSpPr>
          <p:cNvPr id="11267" name="Zástupný symbol pro číslo snímku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76183E44-5136-411A-89FD-618F9DB342D2}" type="slidenum">
              <a:rPr lang="cs-CZ"/>
              <a:pPr/>
              <a:t>9</a:t>
            </a:fld>
            <a:endParaRPr lang="cs-CZ"/>
          </a:p>
        </p:txBody>
      </p:sp>
      <p:sp>
        <p:nvSpPr>
          <p:cNvPr id="11268" name="Zástupný symbol pro zápatí 5"/>
          <p:cNvSpPr>
            <a:spLocks noGrp="1"/>
          </p:cNvSpPr>
          <p:nvPr>
            <p:ph type="ftr" sz="quarter" idx="12"/>
          </p:nvPr>
        </p:nvSpPr>
        <p:spPr>
          <a:noFill/>
        </p:spPr>
        <p:txBody>
          <a:bodyPr/>
          <a:lstStyle/>
          <a:p>
            <a:r>
              <a:rPr lang="cs-CZ"/>
              <a:t>Genetika - Heterochromozomy</a:t>
            </a:r>
          </a:p>
        </p:txBody>
      </p:sp>
      <p:sp>
        <p:nvSpPr>
          <p:cNvPr id="25602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cs-CZ" smtClean="0"/>
              <a:t>Karyotyp – soubor chromozomů</a:t>
            </a:r>
          </a:p>
        </p:txBody>
      </p:sp>
      <p:pic>
        <p:nvPicPr>
          <p:cNvPr id="25607" name="Picture 7" descr="karyotyp"/>
          <p:cNvPicPr>
            <a:picLocks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39750" y="2205038"/>
            <a:ext cx="6408738" cy="3967162"/>
          </a:xfrm>
          <a:solidFill>
            <a:schemeClr val="tx1"/>
          </a:solidFill>
          <a:ln w="25400">
            <a:solidFill>
              <a:schemeClr val="hlink"/>
            </a:solidFill>
          </a:ln>
        </p:spPr>
      </p:pic>
      <p:sp>
        <p:nvSpPr>
          <p:cNvPr id="25610" name="Text Box 10"/>
          <p:cNvSpPr txBox="1">
            <a:spLocks noChangeArrowheads="1"/>
          </p:cNvSpPr>
          <p:nvPr/>
        </p:nvSpPr>
        <p:spPr bwMode="auto">
          <a:xfrm>
            <a:off x="7164388" y="3500438"/>
            <a:ext cx="1655762" cy="941387"/>
          </a:xfrm>
          <a:prstGeom prst="rect">
            <a:avLst/>
          </a:prstGeom>
          <a:noFill/>
          <a:ln w="25400">
            <a:solidFill>
              <a:schemeClr val="hlink"/>
            </a:solidFill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 algn="ctr">
              <a:defRPr/>
            </a:pPr>
            <a:r>
              <a:rPr lang="cs-CZ" b="1">
                <a:effectLst>
                  <a:outerShdw blurRad="38100" dist="38100" dir="2700000" algn="tl">
                    <a:srgbClr val="000000"/>
                  </a:outerShdw>
                </a:effectLst>
              </a:rPr>
              <a:t>23. pár jsou pohlavní chromozomy</a:t>
            </a:r>
          </a:p>
        </p:txBody>
      </p:sp>
      <p:sp>
        <p:nvSpPr>
          <p:cNvPr id="25611" name="Line 11"/>
          <p:cNvSpPr>
            <a:spLocks noChangeShapeType="1"/>
          </p:cNvSpPr>
          <p:nvPr/>
        </p:nvSpPr>
        <p:spPr bwMode="auto">
          <a:xfrm flipH="1">
            <a:off x="7019925" y="4508500"/>
            <a:ext cx="1081088" cy="1081088"/>
          </a:xfrm>
          <a:prstGeom prst="line">
            <a:avLst/>
          </a:prstGeom>
          <a:noFill/>
          <a:ln w="76200">
            <a:solidFill>
              <a:schemeClr val="hlink"/>
            </a:solidFill>
            <a:round/>
            <a:headEnd type="none" w="sm" len="sm"/>
            <a:tailEnd type="triangle" w="sm" len="sm"/>
          </a:ln>
        </p:spPr>
        <p:txBody>
          <a:bodyPr/>
          <a:lstStyle/>
          <a:p>
            <a:endParaRPr lang="cs-CZ"/>
          </a:p>
        </p:txBody>
      </p:sp>
      <p:sp>
        <p:nvSpPr>
          <p:cNvPr id="25612" name="Text Box 12"/>
          <p:cNvSpPr txBox="1">
            <a:spLocks noChangeArrowheads="1"/>
          </p:cNvSpPr>
          <p:nvPr/>
        </p:nvSpPr>
        <p:spPr bwMode="auto">
          <a:xfrm>
            <a:off x="539750" y="1628775"/>
            <a:ext cx="6396038" cy="392113"/>
          </a:xfrm>
          <a:prstGeom prst="rect">
            <a:avLst/>
          </a:prstGeom>
          <a:noFill/>
          <a:ln w="25400">
            <a:solidFill>
              <a:schemeClr val="hlink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cs-CZ" b="1">
                <a:effectLst>
                  <a:outerShdw blurRad="38100" dist="38100" dir="2700000" algn="tl">
                    <a:srgbClr val="000000"/>
                  </a:outerShdw>
                </a:effectLst>
              </a:rPr>
              <a:t>Kayrotyp člověka – 23 chromozomových párů (46 chromozomů)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5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1000"/>
                                        <p:tgtEl>
                                          <p:spTgt spid="256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1000"/>
                                        <p:tgtEl>
                                          <p:spTgt spid="256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1000"/>
                                        <p:tgtEl>
                                          <p:spTgt spid="256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500"/>
                            </p:stCondLst>
                            <p:childTnLst>
                              <p:par>
                                <p:cTn id="2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1000"/>
                                        <p:tgtEl>
                                          <p:spTgt spid="256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2" grpId="0"/>
      <p:bldP spid="25610" grpId="0" animBg="1"/>
      <p:bldP spid="25611" grpId="0" animBg="1"/>
      <p:bldP spid="25612" grpId="0" animBg="1"/>
    </p:bldLst>
  </p:timing>
</p:sld>
</file>

<file path=ppt/theme/theme1.xml><?xml version="1.0" encoding="utf-8"?>
<a:theme xmlns:a="http://schemas.openxmlformats.org/drawingml/2006/main" name="Proudění">
  <a:themeElements>
    <a:clrScheme name="Proudění 1">
      <a:dk1>
        <a:srgbClr val="000514"/>
      </a:dk1>
      <a:lt1>
        <a:srgbClr val="FFFFFF"/>
      </a:lt1>
      <a:dk2>
        <a:srgbClr val="003399"/>
      </a:dk2>
      <a:lt2>
        <a:srgbClr val="E5E5FF"/>
      </a:lt2>
      <a:accent1>
        <a:srgbClr val="0099CC"/>
      </a:accent1>
      <a:accent2>
        <a:srgbClr val="A886E0"/>
      </a:accent2>
      <a:accent3>
        <a:srgbClr val="AAADCA"/>
      </a:accent3>
      <a:accent4>
        <a:srgbClr val="DADADA"/>
      </a:accent4>
      <a:accent5>
        <a:srgbClr val="AACAE2"/>
      </a:accent5>
      <a:accent6>
        <a:srgbClr val="9879CB"/>
      </a:accent6>
      <a:hlink>
        <a:srgbClr val="FFCC00"/>
      </a:hlink>
      <a:folHlink>
        <a:srgbClr val="FFFFCC"/>
      </a:folHlink>
    </a:clrScheme>
    <a:fontScheme name="Proudění">
      <a:majorFont>
        <a:latin typeface="Garamond"/>
        <a:ea typeface=""/>
        <a:cs typeface=""/>
      </a:majorFont>
      <a:minorFont>
        <a:latin typeface="Garamond"/>
        <a:ea typeface=""/>
        <a:cs typeface="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cs-CZ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Garamond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cs-CZ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Garamond" pitchFamily="18" charset="0"/>
          </a:defRPr>
        </a:defPPr>
      </a:lstStyle>
    </a:lnDef>
  </a:objectDefaults>
  <a:extraClrSchemeLst>
    <a:extraClrScheme>
      <a:clrScheme name="Proudění 1">
        <a:dk1>
          <a:srgbClr val="000514"/>
        </a:dk1>
        <a:lt1>
          <a:srgbClr val="FFFFFF"/>
        </a:lt1>
        <a:dk2>
          <a:srgbClr val="003399"/>
        </a:dk2>
        <a:lt2>
          <a:srgbClr val="E5E5FF"/>
        </a:lt2>
        <a:accent1>
          <a:srgbClr val="0099CC"/>
        </a:accent1>
        <a:accent2>
          <a:srgbClr val="A886E0"/>
        </a:accent2>
        <a:accent3>
          <a:srgbClr val="AAADCA"/>
        </a:accent3>
        <a:accent4>
          <a:srgbClr val="DADADA"/>
        </a:accent4>
        <a:accent5>
          <a:srgbClr val="AACAE2"/>
        </a:accent5>
        <a:accent6>
          <a:srgbClr val="9879CB"/>
        </a:accent6>
        <a:hlink>
          <a:srgbClr val="FFCC00"/>
        </a:hlink>
        <a:folHlink>
          <a:srgbClr val="FFFF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udění 2">
        <a:dk1>
          <a:srgbClr val="3E3E5C"/>
        </a:dk1>
        <a:lt1>
          <a:srgbClr val="FFFFFF"/>
        </a:lt1>
        <a:dk2>
          <a:srgbClr val="666699"/>
        </a:dk2>
        <a:lt2>
          <a:srgbClr val="DFDFE9"/>
        </a:lt2>
        <a:accent1>
          <a:srgbClr val="CC66FF"/>
        </a:accent1>
        <a:accent2>
          <a:srgbClr val="679ACD"/>
        </a:accent2>
        <a:accent3>
          <a:srgbClr val="B8B8CA"/>
        </a:accent3>
        <a:accent4>
          <a:srgbClr val="DADADA"/>
        </a:accent4>
        <a:accent5>
          <a:srgbClr val="E2B8FF"/>
        </a:accent5>
        <a:accent6>
          <a:srgbClr val="5D8BBA"/>
        </a:accent6>
        <a:hlink>
          <a:srgbClr val="CCEC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udění 3">
        <a:dk1>
          <a:srgbClr val="2A5400"/>
        </a:dk1>
        <a:lt1>
          <a:srgbClr val="FFFFFF"/>
        </a:lt1>
        <a:dk2>
          <a:srgbClr val="4A9400"/>
        </a:dk2>
        <a:lt2>
          <a:srgbClr val="BAE8BA"/>
        </a:lt2>
        <a:accent1>
          <a:srgbClr val="33CC33"/>
        </a:accent1>
        <a:accent2>
          <a:srgbClr val="99CC00"/>
        </a:accent2>
        <a:accent3>
          <a:srgbClr val="B1C8AA"/>
        </a:accent3>
        <a:accent4>
          <a:srgbClr val="DADADA"/>
        </a:accent4>
        <a:accent5>
          <a:srgbClr val="ADE2AD"/>
        </a:accent5>
        <a:accent6>
          <a:srgbClr val="8AB900"/>
        </a:accent6>
        <a:hlink>
          <a:srgbClr val="99FF33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udění 4">
        <a:dk1>
          <a:srgbClr val="000000"/>
        </a:dk1>
        <a:lt1>
          <a:srgbClr val="FFFFFF"/>
        </a:lt1>
        <a:dk2>
          <a:srgbClr val="51596D"/>
        </a:dk2>
        <a:lt2>
          <a:srgbClr val="DDDDDD"/>
        </a:lt2>
        <a:accent1>
          <a:srgbClr val="787E8A"/>
        </a:accent1>
        <a:accent2>
          <a:srgbClr val="339966"/>
        </a:accent2>
        <a:accent3>
          <a:srgbClr val="B3B5BA"/>
        </a:accent3>
        <a:accent4>
          <a:srgbClr val="DADADA"/>
        </a:accent4>
        <a:accent5>
          <a:srgbClr val="BEC0C4"/>
        </a:accent5>
        <a:accent6>
          <a:srgbClr val="2D8A5C"/>
        </a:accent6>
        <a:hlink>
          <a:srgbClr val="00FFFF"/>
        </a:hlink>
        <a:folHlink>
          <a:srgbClr val="74B6D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udění 5">
        <a:dk1>
          <a:srgbClr val="5C1F00"/>
        </a:dk1>
        <a:lt1>
          <a:srgbClr val="FFFFFF"/>
        </a:lt1>
        <a:dk2>
          <a:srgbClr val="8C0000"/>
        </a:dk2>
        <a:lt2>
          <a:srgbClr val="DFD293"/>
        </a:lt2>
        <a:accent1>
          <a:srgbClr val="FF6845"/>
        </a:accent1>
        <a:accent2>
          <a:srgbClr val="BE7960"/>
        </a:accent2>
        <a:accent3>
          <a:srgbClr val="C5AAAA"/>
        </a:accent3>
        <a:accent4>
          <a:srgbClr val="DADADA"/>
        </a:accent4>
        <a:accent5>
          <a:srgbClr val="FFB9B0"/>
        </a:accent5>
        <a:accent6>
          <a:srgbClr val="AC6D56"/>
        </a:accent6>
        <a:hlink>
          <a:srgbClr val="FFFF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udění 6">
        <a:dk1>
          <a:srgbClr val="5E4444"/>
        </a:dk1>
        <a:lt1>
          <a:srgbClr val="F7F3F3"/>
        </a:lt1>
        <a:dk2>
          <a:srgbClr val="8A6362"/>
        </a:dk2>
        <a:lt2>
          <a:srgbClr val="D8C1BA"/>
        </a:lt2>
        <a:accent1>
          <a:srgbClr val="CC6600"/>
        </a:accent1>
        <a:accent2>
          <a:srgbClr val="C16059"/>
        </a:accent2>
        <a:accent3>
          <a:srgbClr val="C4B7B7"/>
        </a:accent3>
        <a:accent4>
          <a:srgbClr val="D3D0D0"/>
        </a:accent4>
        <a:accent5>
          <a:srgbClr val="E2B8AA"/>
        </a:accent5>
        <a:accent6>
          <a:srgbClr val="AF5650"/>
        </a:accent6>
        <a:hlink>
          <a:srgbClr val="FFCC00"/>
        </a:hlink>
        <a:folHlink>
          <a:srgbClr val="CBB55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udění 7">
        <a:dk1>
          <a:srgbClr val="7F6737"/>
        </a:dk1>
        <a:lt1>
          <a:srgbClr val="FFFFFF"/>
        </a:lt1>
        <a:dk2>
          <a:srgbClr val="BFA673"/>
        </a:dk2>
        <a:lt2>
          <a:srgbClr val="E6E3AA"/>
        </a:lt2>
        <a:accent1>
          <a:srgbClr val="FFCC00"/>
        </a:accent1>
        <a:accent2>
          <a:srgbClr val="808000"/>
        </a:accent2>
        <a:accent3>
          <a:srgbClr val="DCD0BC"/>
        </a:accent3>
        <a:accent4>
          <a:srgbClr val="DADADA"/>
        </a:accent4>
        <a:accent5>
          <a:srgbClr val="FFE2AA"/>
        </a:accent5>
        <a:accent6>
          <a:srgbClr val="737300"/>
        </a:accent6>
        <a:hlink>
          <a:srgbClr val="784700"/>
        </a:hlink>
        <a:folHlink>
          <a:srgbClr val="9A72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udění 8">
        <a:dk1>
          <a:srgbClr val="4B2500"/>
        </a:dk1>
        <a:lt1>
          <a:srgbClr val="F9F0D3"/>
        </a:lt1>
        <a:dk2>
          <a:srgbClr val="A69564"/>
        </a:dk2>
        <a:lt2>
          <a:srgbClr val="EFDEAF"/>
        </a:lt2>
        <a:accent1>
          <a:srgbClr val="FFFFE3"/>
        </a:accent1>
        <a:accent2>
          <a:srgbClr val="BFBFA7"/>
        </a:accent2>
        <a:accent3>
          <a:srgbClr val="FBF6E6"/>
        </a:accent3>
        <a:accent4>
          <a:srgbClr val="3F1E00"/>
        </a:accent4>
        <a:accent5>
          <a:srgbClr val="FFFFEF"/>
        </a:accent5>
        <a:accent6>
          <a:srgbClr val="ADAD97"/>
        </a:accent6>
        <a:hlink>
          <a:srgbClr val="7B6D47"/>
        </a:hlink>
        <a:folHlink>
          <a:srgbClr val="A99D2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oudění 9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CECFF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E2F4FF"/>
        </a:accent5>
        <a:accent6>
          <a:srgbClr val="2D2D8A"/>
        </a:accent6>
        <a:hlink>
          <a:srgbClr val="6600FF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Motiv sady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Motiv sady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Stream</Template>
  <TotalTime>392</TotalTime>
  <Words>607</Words>
  <Application>Microsoft Office PowerPoint</Application>
  <PresentationFormat>Předvádění na obrazovce (4:3)</PresentationFormat>
  <Paragraphs>142</Paragraphs>
  <Slides>15</Slides>
  <Notes>5</Notes>
  <HiddenSlides>0</HiddenSlides>
  <MMClips>0</MMClips>
  <ScaleCrop>false</ScaleCrop>
  <HeadingPairs>
    <vt:vector size="6" baseType="variant">
      <vt:variant>
        <vt:lpstr>Použitá písma</vt:lpstr>
      </vt:variant>
      <vt:variant>
        <vt:i4>5</vt:i4>
      </vt:variant>
      <vt:variant>
        <vt:lpstr>Motiv</vt:lpstr>
      </vt:variant>
      <vt:variant>
        <vt:i4>1</vt:i4>
      </vt:variant>
      <vt:variant>
        <vt:lpstr>Nadpisy snímků</vt:lpstr>
      </vt:variant>
      <vt:variant>
        <vt:i4>15</vt:i4>
      </vt:variant>
    </vt:vector>
  </HeadingPairs>
  <TitlesOfParts>
    <vt:vector size="21" baseType="lpstr">
      <vt:lpstr>Garamond</vt:lpstr>
      <vt:lpstr>Arial</vt:lpstr>
      <vt:lpstr>Wingdings</vt:lpstr>
      <vt:lpstr>Arial CE</vt:lpstr>
      <vt:lpstr>Times New Roman CE</vt:lpstr>
      <vt:lpstr>Proudění</vt:lpstr>
      <vt:lpstr>GENETIKA POHLAVNÍ CHROMOZÓMY</vt:lpstr>
      <vt:lpstr>Schéma živočišné buňky</vt:lpstr>
      <vt:lpstr>Dělení buněk</vt:lpstr>
      <vt:lpstr>Meióza</vt:lpstr>
      <vt:lpstr>Tvorba pohlavních buněk - gametogeneze</vt:lpstr>
      <vt:lpstr>Chromozom</vt:lpstr>
      <vt:lpstr>Popis chromozomu</vt:lpstr>
      <vt:lpstr>Chromozomy</vt:lpstr>
      <vt:lpstr>Karyotyp – soubor chromozomů</vt:lpstr>
      <vt:lpstr>X a Y</vt:lpstr>
      <vt:lpstr>Muži na vymření?</vt:lpstr>
      <vt:lpstr>Určení pohlaví – savčí typ</vt:lpstr>
      <vt:lpstr>Určení pohlaví – ptačí typ</vt:lpstr>
      <vt:lpstr>Na pohlavních chromozomech leží tisíce genů...</vt:lpstr>
      <vt:lpstr>Použité zdroje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Pohlavní chromozómy</dc:title>
  <dc:creator>Marie Ondová</dc:creator>
  <cp:lastModifiedBy>Bohumil</cp:lastModifiedBy>
  <cp:revision>47</cp:revision>
  <dcterms:created xsi:type="dcterms:W3CDTF">1995-05-28T16:29:18Z</dcterms:created>
  <dcterms:modified xsi:type="dcterms:W3CDTF">2013-02-24T19:15:03Z</dcterms:modified>
</cp:coreProperties>
</file>